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4" r:id="rId23"/>
    <p:sldId id="277" r:id="rId24"/>
    <p:sldId id="278" r:id="rId25"/>
    <p:sldId id="279" r:id="rId26"/>
    <p:sldId id="280" r:id="rId27"/>
    <p:sldId id="281" r:id="rId28"/>
    <p:sldId id="282" r:id="rId29"/>
    <p:sldId id="283"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40D84BC-C231-4904-A74F-2D0FFC6F08A9}" type="datetimeFigureOut">
              <a:rPr lang="en-US" smtClean="0"/>
              <a:pPr/>
              <a:t>3/25/2013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96390AE-7847-4BD9-9406-379027080D54}" type="slidenum">
              <a:rPr lang="en-US" smtClean="0"/>
              <a:pPr/>
              <a:t>‹#›</a:t>
            </a:fld>
            <a:endParaRPr lang="en-US"/>
          </a:p>
        </p:txBody>
      </p:sp>
    </p:spTree>
    <p:extLst>
      <p:ext uri="{BB962C8B-B14F-4D97-AF65-F5344CB8AC3E}">
        <p14:creationId xmlns:p14="http://schemas.microsoft.com/office/powerpoint/2010/main" val="3349711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72FE6-E991-4501-B59F-DBCEB998E810}"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72FE6-E991-4501-B59F-DBCEB998E810}"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72FE6-E991-4501-B59F-DBCEB998E810}"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72FE6-E991-4501-B59F-DBCEB998E810}"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72FE6-E991-4501-B59F-DBCEB998E810}" type="datetimeFigureOut">
              <a:rPr lang="en-US" smtClean="0"/>
              <a:pPr/>
              <a:t>3/25/2013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A72FE6-E991-4501-B59F-DBCEB998E810}"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A72FE6-E991-4501-B59F-DBCEB998E810}" type="datetimeFigureOut">
              <a:rPr lang="en-US" smtClean="0"/>
              <a:pPr/>
              <a:t>3/25/2013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72FE6-E991-4501-B59F-DBCEB998E810}" type="datetimeFigureOut">
              <a:rPr lang="en-US" smtClean="0"/>
              <a:pPr/>
              <a:t>3/25/2013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72FE6-E991-4501-B59F-DBCEB998E810}" type="datetimeFigureOut">
              <a:rPr lang="en-US" smtClean="0"/>
              <a:pPr/>
              <a:t>3/25/2013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72FE6-E991-4501-B59F-DBCEB998E810}"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72FE6-E991-4501-B59F-DBCEB998E810}" type="datetimeFigureOut">
              <a:rPr lang="en-US" smtClean="0"/>
              <a:pPr/>
              <a:t>3/25/2013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2887F-DB88-4C11-A541-39F5D0F409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72FE6-E991-4501-B59F-DBCEB998E810}" type="datetimeFigureOut">
              <a:rPr lang="en-US" smtClean="0"/>
              <a:pPr/>
              <a:t>3/25/2013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2887F-DB88-4C11-A541-39F5D0F409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Introduction to </a:t>
            </a:r>
            <a:r>
              <a:rPr lang="en-US" b="1" dirty="0" err="1" smtClean="0">
                <a:solidFill>
                  <a:srgbClr val="C00000"/>
                </a:solidFill>
              </a:rPr>
              <a:t>Verilog</a:t>
            </a:r>
            <a:endParaRPr lang="en-US" dirty="0">
              <a:solidFill>
                <a:srgbClr val="C00000"/>
              </a:solidFill>
            </a:endParaRPr>
          </a:p>
        </p:txBody>
      </p:sp>
      <p:sp>
        <p:nvSpPr>
          <p:cNvPr id="3" name="Subtitle 2"/>
          <p:cNvSpPr>
            <a:spLocks noGrp="1"/>
          </p:cNvSpPr>
          <p:nvPr>
            <p:ph type="subTitle" idx="1"/>
          </p:nvPr>
        </p:nvSpPr>
        <p:spPr/>
        <p:txBody>
          <a:bodyPr/>
          <a:lstStyle/>
          <a:p>
            <a:r>
              <a:rPr lang="en-US" dirty="0" err="1" smtClean="0"/>
              <a:t>Tahir</a:t>
            </a:r>
            <a:r>
              <a:rPr lang="en-US" dirty="0" smtClean="0"/>
              <a:t> Muhammad</a:t>
            </a:r>
          </a:p>
          <a:p>
            <a:r>
              <a:rPr lang="en-US" dirty="0" smtClean="0"/>
              <a:t>FPGA Based System Design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1.3-Hierarchy</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Verilog</a:t>
            </a:r>
            <a:r>
              <a:rPr lang="en-US" dirty="0" smtClean="0"/>
              <a:t> allows more complex modules to be created using simpler modules. This is called instantiation and has several benefits:</a:t>
            </a:r>
          </a:p>
          <a:p>
            <a:r>
              <a:rPr lang="en-US" dirty="0" smtClean="0"/>
              <a:t>Allows a hierarchical structure to be created and so makes the overall design more understandable and readable </a:t>
            </a:r>
          </a:p>
          <a:p>
            <a:r>
              <a:rPr lang="en-US" dirty="0" smtClean="0"/>
              <a:t>Allows re-use of modules</a:t>
            </a:r>
          </a:p>
          <a:p>
            <a:r>
              <a:rPr lang="en-US" dirty="0" smtClean="0"/>
              <a:t>If a bug is found in a lower level module that is used (instantiated) throughout the design then only the one module needs to be modified and this change will be reflected throughout the whole design </a:t>
            </a:r>
          </a:p>
          <a:p>
            <a:r>
              <a:rPr lang="en-US" dirty="0" smtClean="0"/>
              <a:t>Allows a large complex design to be divided (partitioned) into lower level modules that can then be distributed between a team of designers</a:t>
            </a:r>
          </a:p>
          <a:p>
            <a:r>
              <a:rPr lang="en-US" dirty="0" smtClean="0"/>
              <a:t>Allows quick individual testing of these simpler lower level modules </a:t>
            </a:r>
          </a:p>
          <a:p>
            <a:r>
              <a:rPr lang="en-US" dirty="0" smtClean="0"/>
              <a:t>Therefore a typical </a:t>
            </a:r>
            <a:r>
              <a:rPr lang="en-US" dirty="0" err="1" smtClean="0"/>
              <a:t>Verilog</a:t>
            </a:r>
            <a:r>
              <a:rPr lang="en-US" dirty="0" smtClean="0"/>
              <a:t> design consists of one top-level module and one or many lower-level modules. The top-level module contains a list of ports that connect to the outside world (pins on the device) and interconnections to the lower level modules.</a:t>
            </a:r>
          </a:p>
          <a:p>
            <a:r>
              <a:rPr lang="en-US" dirty="0" smtClean="0"/>
              <a:t>Instantiation of a module is illustrated below and shows two methods to create an instance of a separate module: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1295400"/>
            <a:ext cx="5715000" cy="5334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Example</a:t>
            </a: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lvl="1">
              <a:buNone/>
            </a:pPr>
            <a:r>
              <a:rPr lang="en-US" sz="1300" dirty="0" smtClean="0">
                <a:solidFill>
                  <a:schemeClr val="bg1"/>
                </a:solidFill>
              </a:rPr>
              <a:t>module Test(in1, in2, in3, in4, </a:t>
            </a:r>
            <a:r>
              <a:rPr lang="en-US" sz="1300" dirty="0" err="1" smtClean="0">
                <a:solidFill>
                  <a:schemeClr val="bg1"/>
                </a:solidFill>
              </a:rPr>
              <a:t>sel</a:t>
            </a:r>
            <a:r>
              <a:rPr lang="en-US" sz="1300" dirty="0" smtClean="0">
                <a:solidFill>
                  <a:schemeClr val="bg1"/>
                </a:solidFill>
              </a:rPr>
              <a:t>, out);</a:t>
            </a:r>
          </a:p>
          <a:p>
            <a:pPr lvl="1">
              <a:buNone/>
            </a:pPr>
            <a:r>
              <a:rPr lang="en-US" sz="1300" dirty="0" smtClean="0">
                <a:solidFill>
                  <a:schemeClr val="bg1"/>
                </a:solidFill>
              </a:rPr>
              <a:t> 	input in1, in2, in3, in4, </a:t>
            </a:r>
            <a:r>
              <a:rPr lang="en-US" sz="1300" dirty="0" err="1" smtClean="0">
                <a:solidFill>
                  <a:schemeClr val="bg1"/>
                </a:solidFill>
              </a:rPr>
              <a:t>sel</a:t>
            </a:r>
            <a:r>
              <a:rPr lang="en-US" sz="1300" dirty="0" smtClean="0">
                <a:solidFill>
                  <a:schemeClr val="bg1"/>
                </a:solidFill>
              </a:rPr>
              <a:t>; </a:t>
            </a:r>
          </a:p>
          <a:p>
            <a:pPr lvl="1">
              <a:buNone/>
            </a:pPr>
            <a:r>
              <a:rPr lang="en-US" sz="1300" dirty="0" smtClean="0">
                <a:solidFill>
                  <a:schemeClr val="bg1"/>
                </a:solidFill>
              </a:rPr>
              <a:t>	output out; </a:t>
            </a:r>
          </a:p>
          <a:p>
            <a:pPr lvl="1">
              <a:buNone/>
            </a:pPr>
            <a:r>
              <a:rPr lang="en-US" sz="1300" dirty="0" smtClean="0">
                <a:solidFill>
                  <a:schemeClr val="bg1"/>
                </a:solidFill>
              </a:rPr>
              <a:t>	wire out1, out2; </a:t>
            </a:r>
          </a:p>
          <a:p>
            <a:pPr lvl="1">
              <a:buNone/>
            </a:pPr>
            <a:r>
              <a:rPr lang="en-US" sz="1300" dirty="0">
                <a:solidFill>
                  <a:schemeClr val="bg1"/>
                </a:solidFill>
              </a:rPr>
              <a:t>	</a:t>
            </a:r>
            <a:endParaRPr lang="en-US" sz="1300" dirty="0" smtClean="0">
              <a:solidFill>
                <a:schemeClr val="bg1"/>
              </a:solidFill>
            </a:endParaRPr>
          </a:p>
          <a:p>
            <a:pPr lvl="1">
              <a:buNone/>
            </a:pPr>
            <a:r>
              <a:rPr lang="en-US" sz="1300" dirty="0">
                <a:solidFill>
                  <a:schemeClr val="bg1"/>
                </a:solidFill>
              </a:rPr>
              <a:t>	</a:t>
            </a:r>
            <a:r>
              <a:rPr lang="en-US" sz="1300" dirty="0" smtClean="0">
                <a:solidFill>
                  <a:schemeClr val="bg1"/>
                </a:solidFill>
              </a:rPr>
              <a:t>//signals reference by order mux2to1 </a:t>
            </a:r>
          </a:p>
          <a:p>
            <a:pPr lvl="1">
              <a:buNone/>
            </a:pPr>
            <a:r>
              <a:rPr lang="en-US" sz="1300" smtClean="0">
                <a:solidFill>
                  <a:schemeClr val="bg1"/>
                </a:solidFill>
              </a:rPr>
              <a:t>	mux2to1 m1(in1</a:t>
            </a:r>
            <a:r>
              <a:rPr lang="en-US" sz="1300" dirty="0" smtClean="0">
                <a:solidFill>
                  <a:schemeClr val="bg1"/>
                </a:solidFill>
              </a:rPr>
              <a:t>, in2, </a:t>
            </a:r>
            <a:r>
              <a:rPr lang="en-US" sz="1300" dirty="0" err="1" smtClean="0">
                <a:solidFill>
                  <a:schemeClr val="bg1"/>
                </a:solidFill>
              </a:rPr>
              <a:t>sel</a:t>
            </a:r>
            <a:r>
              <a:rPr lang="en-US" sz="1300" dirty="0" smtClean="0">
                <a:solidFill>
                  <a:schemeClr val="bg1"/>
                </a:solidFill>
              </a:rPr>
              <a:t>, out1); </a:t>
            </a:r>
          </a:p>
          <a:p>
            <a:pPr lvl="1">
              <a:buNone/>
            </a:pPr>
            <a:r>
              <a:rPr lang="en-US" sz="1300" dirty="0" smtClean="0">
                <a:solidFill>
                  <a:schemeClr val="bg1"/>
                </a:solidFill>
              </a:rPr>
              <a:t>	</a:t>
            </a:r>
          </a:p>
          <a:p>
            <a:pPr lvl="1">
              <a:buNone/>
            </a:pPr>
            <a:r>
              <a:rPr lang="en-US" sz="1300" dirty="0">
                <a:solidFill>
                  <a:schemeClr val="bg1"/>
                </a:solidFill>
              </a:rPr>
              <a:t>	</a:t>
            </a:r>
            <a:r>
              <a:rPr lang="en-US" sz="1300" dirty="0" smtClean="0">
                <a:solidFill>
                  <a:schemeClr val="bg1"/>
                </a:solidFill>
              </a:rPr>
              <a:t>//connections by name - order doesn't matter </a:t>
            </a:r>
          </a:p>
          <a:p>
            <a:pPr lvl="1">
              <a:buNone/>
            </a:pPr>
            <a:r>
              <a:rPr lang="en-US" sz="1300" dirty="0" smtClean="0">
                <a:solidFill>
                  <a:schemeClr val="bg1"/>
                </a:solidFill>
              </a:rPr>
              <a:t>	mux2to1 m2(.q(out2), .a(in4), .select(</a:t>
            </a:r>
            <a:r>
              <a:rPr lang="en-US" sz="1300" dirty="0" err="1" smtClean="0">
                <a:solidFill>
                  <a:schemeClr val="bg1"/>
                </a:solidFill>
              </a:rPr>
              <a:t>sel</a:t>
            </a:r>
            <a:r>
              <a:rPr lang="en-US" sz="1300" dirty="0" smtClean="0">
                <a:solidFill>
                  <a:schemeClr val="bg1"/>
                </a:solidFill>
              </a:rPr>
              <a:t>), .b(in3)); </a:t>
            </a:r>
          </a:p>
          <a:p>
            <a:pPr lvl="1">
              <a:buNone/>
            </a:pPr>
            <a:r>
              <a:rPr lang="en-US" sz="1300" dirty="0" smtClean="0">
                <a:solidFill>
                  <a:schemeClr val="bg1"/>
                </a:solidFill>
              </a:rPr>
              <a:t>	assign out = out1 &amp; out2; </a:t>
            </a:r>
          </a:p>
          <a:p>
            <a:pPr lvl="1">
              <a:buNone/>
            </a:pPr>
            <a:r>
              <a:rPr lang="en-US" sz="1300" dirty="0" err="1" smtClean="0">
                <a:solidFill>
                  <a:schemeClr val="bg1"/>
                </a:solidFill>
              </a:rPr>
              <a:t>endmodule</a:t>
            </a:r>
            <a:r>
              <a:rPr lang="en-US" sz="1300" dirty="0" smtClean="0">
                <a:solidFill>
                  <a:schemeClr val="bg1"/>
                </a:solidFill>
              </a:rPr>
              <a:t> </a:t>
            </a:r>
          </a:p>
          <a:p>
            <a:pPr lvl="1">
              <a:buNone/>
            </a:pPr>
            <a:r>
              <a:rPr lang="en-US" sz="1300" dirty="0" smtClean="0">
                <a:solidFill>
                  <a:schemeClr val="bg1"/>
                </a:solidFill>
              </a:rPr>
              <a:t>module mux2to1(a, b, select, q); </a:t>
            </a:r>
          </a:p>
          <a:p>
            <a:pPr lvl="1">
              <a:buNone/>
            </a:pPr>
            <a:r>
              <a:rPr lang="en-US" sz="1300" dirty="0" smtClean="0">
                <a:solidFill>
                  <a:schemeClr val="bg1"/>
                </a:solidFill>
              </a:rPr>
              <a:t>	input a, b, select; </a:t>
            </a:r>
          </a:p>
          <a:p>
            <a:pPr lvl="1">
              <a:buNone/>
            </a:pPr>
            <a:r>
              <a:rPr lang="en-US" sz="1300" dirty="0" smtClean="0">
                <a:solidFill>
                  <a:schemeClr val="bg1"/>
                </a:solidFill>
              </a:rPr>
              <a:t>	output q; </a:t>
            </a:r>
          </a:p>
          <a:p>
            <a:pPr lvl="1">
              <a:buNone/>
            </a:pPr>
            <a:r>
              <a:rPr lang="en-US" sz="1300" dirty="0" smtClean="0">
                <a:solidFill>
                  <a:schemeClr val="bg1"/>
                </a:solidFill>
              </a:rPr>
              <a:t>	</a:t>
            </a:r>
            <a:r>
              <a:rPr lang="en-US" sz="1300" dirty="0" err="1" smtClean="0">
                <a:solidFill>
                  <a:schemeClr val="bg1"/>
                </a:solidFill>
              </a:rPr>
              <a:t>reg</a:t>
            </a:r>
            <a:r>
              <a:rPr lang="en-US" sz="1300" dirty="0" smtClean="0">
                <a:solidFill>
                  <a:schemeClr val="bg1"/>
                </a:solidFill>
              </a:rPr>
              <a:t> q; </a:t>
            </a:r>
          </a:p>
          <a:p>
            <a:pPr lvl="1">
              <a:buNone/>
            </a:pPr>
            <a:r>
              <a:rPr lang="en-US" sz="1300" dirty="0" smtClean="0">
                <a:solidFill>
                  <a:schemeClr val="bg1"/>
                </a:solidFill>
              </a:rPr>
              <a:t>	always@(*) </a:t>
            </a:r>
          </a:p>
          <a:p>
            <a:pPr lvl="1">
              <a:buNone/>
            </a:pPr>
            <a:r>
              <a:rPr lang="en-US" sz="1300" dirty="0" smtClean="0">
                <a:solidFill>
                  <a:schemeClr val="bg1"/>
                </a:solidFill>
              </a:rPr>
              <a:t>	begin </a:t>
            </a:r>
          </a:p>
          <a:p>
            <a:pPr lvl="1">
              <a:buNone/>
            </a:pPr>
            <a:r>
              <a:rPr lang="en-US" sz="1300" dirty="0" smtClean="0">
                <a:solidFill>
                  <a:schemeClr val="bg1"/>
                </a:solidFill>
              </a:rPr>
              <a:t>		If(select) q &lt;= a; </a:t>
            </a:r>
          </a:p>
          <a:p>
            <a:pPr lvl="1">
              <a:buNone/>
            </a:pPr>
            <a:r>
              <a:rPr lang="en-US" sz="1300" dirty="0" smtClean="0">
                <a:solidFill>
                  <a:schemeClr val="bg1"/>
                </a:solidFill>
              </a:rPr>
              <a:t>		else q &lt;= b; </a:t>
            </a:r>
          </a:p>
          <a:p>
            <a:pPr lvl="1">
              <a:buNone/>
            </a:pPr>
            <a:r>
              <a:rPr lang="en-US" sz="1300" dirty="0" smtClean="0">
                <a:solidFill>
                  <a:schemeClr val="bg1"/>
                </a:solidFill>
              </a:rPr>
              <a:t>	end </a:t>
            </a:r>
          </a:p>
          <a:p>
            <a:pPr lvl="1">
              <a:buNone/>
            </a:pPr>
            <a:r>
              <a:rPr lang="en-US" sz="1300" dirty="0" err="1" smtClean="0">
                <a:solidFill>
                  <a:schemeClr val="bg1"/>
                </a:solidFill>
              </a:rPr>
              <a:t>endmodule</a:t>
            </a:r>
            <a:endParaRPr lang="en-US" sz="13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1.3-Hierarchy…(cont)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lower level module is called mux2to1 and is instantiated twice in the module Test. The syntax is:</a:t>
            </a:r>
          </a:p>
          <a:p>
            <a:pPr>
              <a:buNone/>
            </a:pPr>
            <a:r>
              <a:rPr lang="en-US" dirty="0" smtClean="0"/>
              <a:t>	</a:t>
            </a:r>
            <a:r>
              <a:rPr lang="en-US" i="1" dirty="0" err="1" smtClean="0"/>
              <a:t>module_name</a:t>
            </a:r>
            <a:r>
              <a:rPr lang="en-US" i="1" dirty="0" smtClean="0"/>
              <a:t> instance_name_1 (</a:t>
            </a:r>
            <a:r>
              <a:rPr lang="en-US" i="1" dirty="0" err="1" smtClean="0"/>
              <a:t>port_connection_list</a:t>
            </a:r>
            <a:r>
              <a:rPr lang="en-US" i="1" dirty="0" smtClean="0"/>
              <a:t>);</a:t>
            </a:r>
          </a:p>
          <a:p>
            <a:r>
              <a:rPr lang="en-US" dirty="0" smtClean="0"/>
              <a:t>In the first instance of the </a:t>
            </a:r>
            <a:r>
              <a:rPr lang="en-US" dirty="0" err="1" smtClean="0"/>
              <a:t>mux</a:t>
            </a:r>
            <a:r>
              <a:rPr lang="en-US" dirty="0" smtClean="0"/>
              <a:t> the port connection list is referenced by order. That is, the order of the signals from the instantiation (m1) must match the order of the module definition (mux2to1). </a:t>
            </a:r>
          </a:p>
          <a:p>
            <a:r>
              <a:rPr lang="en-US" dirty="0" smtClean="0"/>
              <a:t>In the second instance the order of the port connection list doesn't matter because the signals are referenced in the instance. For example .a(in4) connects the 'a' signal in the definition to the 'in4' signal in the instantiation.</a:t>
            </a:r>
          </a:p>
          <a:p>
            <a:r>
              <a:rPr lang="en-US" dirty="0" smtClean="0"/>
              <a:t>The above example compiled and viewed (RTL Viewer) </a:t>
            </a:r>
            <a:r>
              <a:rPr lang="en-US" dirty="0" err="1" smtClean="0"/>
              <a:t>asshown</a:t>
            </a:r>
            <a:r>
              <a:rPr lang="en-US" dirty="0" smtClean="0"/>
              <a:t> in Fig 1.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Figure 1</a:t>
            </a:r>
            <a:endParaRPr lang="en-US" dirty="0"/>
          </a:p>
        </p:txBody>
      </p:sp>
      <p:pic>
        <p:nvPicPr>
          <p:cNvPr id="19458" name="Picture 2" descr="Figure 1 Altera RTL Viewer of Mux Instantiation Example"/>
          <p:cNvPicPr>
            <a:picLocks noChangeAspect="1" noChangeArrowheads="1"/>
          </p:cNvPicPr>
          <p:nvPr/>
        </p:nvPicPr>
        <p:blipFill>
          <a:blip r:embed="rId2" cstate="print"/>
          <a:srcRect/>
          <a:stretch>
            <a:fillRect/>
          </a:stretch>
        </p:blipFill>
        <p:spPr bwMode="auto">
          <a:xfrm>
            <a:off x="685800" y="1950004"/>
            <a:ext cx="7772400" cy="410789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1</a:t>
            </a:r>
            <a:r>
              <a:rPr lang="en-US" b="1" dirty="0" smtClean="0"/>
              <a:t>.4-Built-in Logic Primitives</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smtClean="0"/>
              <a:t>Verilog</a:t>
            </a:r>
            <a:r>
              <a:rPr lang="en-US" dirty="0" smtClean="0"/>
              <a:t> includes primitive logic gates as part of it's language. These are described below.</a:t>
            </a:r>
          </a:p>
          <a:p>
            <a:r>
              <a:rPr lang="en-US" b="1" dirty="0"/>
              <a:t>1</a:t>
            </a:r>
            <a:r>
              <a:rPr lang="en-US" b="1" dirty="0" smtClean="0"/>
              <a:t>.4.1 Basic Gates</a:t>
            </a:r>
          </a:p>
          <a:p>
            <a:r>
              <a:rPr lang="en-US" dirty="0" smtClean="0"/>
              <a:t>Basic gates have a single output and any number of inputs. They consist of AND, NAND, OR, NOR, XOR, XNOR </a:t>
            </a:r>
          </a:p>
          <a:p>
            <a:r>
              <a:rPr lang="en-US" dirty="0" smtClean="0"/>
              <a:t>The syntax is:- </a:t>
            </a:r>
            <a:r>
              <a:rPr lang="en-US" dirty="0" err="1" smtClean="0"/>
              <a:t>gate_name</a:t>
            </a:r>
            <a:r>
              <a:rPr lang="en-US" dirty="0" smtClean="0"/>
              <a:t> </a:t>
            </a:r>
            <a:r>
              <a:rPr lang="en-US" dirty="0" err="1" smtClean="0"/>
              <a:t>instance_name</a:t>
            </a:r>
            <a:r>
              <a:rPr lang="en-US" dirty="0" smtClean="0"/>
              <a:t>(output, input1, input2,......</a:t>
            </a:r>
            <a:r>
              <a:rPr lang="en-US" dirty="0" err="1" smtClean="0"/>
              <a:t>inputn</a:t>
            </a:r>
            <a:r>
              <a:rPr lang="en-US" dirty="0" smtClean="0"/>
              <a:t>); </a:t>
            </a:r>
          </a:p>
          <a:p>
            <a:r>
              <a:rPr lang="en-US" dirty="0" smtClean="0"/>
              <a:t>Example:- and and1(out, in1, in2, in3); </a:t>
            </a:r>
          </a:p>
          <a:p>
            <a:r>
              <a:rPr lang="en-US" b="1" dirty="0"/>
              <a:t>1</a:t>
            </a:r>
            <a:r>
              <a:rPr lang="en-US" b="1" dirty="0" smtClean="0"/>
              <a:t>.4.2 Buffers</a:t>
            </a:r>
          </a:p>
          <a:p>
            <a:r>
              <a:rPr lang="en-US" dirty="0" smtClean="0"/>
              <a:t>These primitives implement buffers and invertors. They have one input and any number of outputs. They consist of </a:t>
            </a:r>
            <a:r>
              <a:rPr lang="en-US" dirty="0" err="1" smtClean="0"/>
              <a:t>buf</a:t>
            </a:r>
            <a:r>
              <a:rPr lang="en-US" dirty="0" smtClean="0"/>
              <a:t>, and not. </a:t>
            </a:r>
          </a:p>
          <a:p>
            <a:r>
              <a:rPr lang="en-US" dirty="0" smtClean="0"/>
              <a:t>The syntax is:- </a:t>
            </a:r>
            <a:r>
              <a:rPr lang="en-US" dirty="0" err="1" smtClean="0"/>
              <a:t>gate_name</a:t>
            </a:r>
            <a:r>
              <a:rPr lang="en-US" dirty="0" smtClean="0"/>
              <a:t> </a:t>
            </a:r>
            <a:r>
              <a:rPr lang="en-US" dirty="0" err="1" smtClean="0"/>
              <a:t>instance_name</a:t>
            </a:r>
            <a:r>
              <a:rPr lang="en-US" dirty="0" smtClean="0"/>
              <a:t>(output1, output2,.....</a:t>
            </a:r>
            <a:r>
              <a:rPr lang="en-US" dirty="0" err="1" smtClean="0"/>
              <a:t>outputn</a:t>
            </a:r>
            <a:r>
              <a:rPr lang="en-US" dirty="0" smtClean="0"/>
              <a:t>, input); </a:t>
            </a:r>
          </a:p>
          <a:p>
            <a:r>
              <a:rPr lang="en-US" dirty="0" smtClean="0"/>
              <a:t>Example:- not not1(out1, out2, in);</a:t>
            </a:r>
          </a:p>
          <a:p>
            <a:r>
              <a:rPr lang="en-US" b="1" dirty="0"/>
              <a:t>1</a:t>
            </a:r>
            <a:r>
              <a:rPr lang="en-US" b="1" dirty="0" smtClean="0"/>
              <a:t>.4.3 Tri-state Buffers</a:t>
            </a:r>
          </a:p>
          <a:p>
            <a:r>
              <a:rPr lang="en-US" dirty="0" smtClean="0"/>
              <a:t>These primitives implement 3-state buffers and invertors. They have one input and any number of outputs. Their output can be logic 1, logic 0, or high impedance depending on the input and the control signals. They consist of bufif0 and notif0 for an active low control signal, and bufif1 and notif1 for an active high control signal.</a:t>
            </a:r>
          </a:p>
          <a:p>
            <a:r>
              <a:rPr lang="en-US" dirty="0" smtClean="0"/>
              <a:t>The syntax is:- </a:t>
            </a:r>
            <a:r>
              <a:rPr lang="en-US" dirty="0" err="1" smtClean="0"/>
              <a:t>gate_name</a:t>
            </a:r>
            <a:r>
              <a:rPr lang="en-US" dirty="0" smtClean="0"/>
              <a:t> </a:t>
            </a:r>
            <a:r>
              <a:rPr lang="en-US" dirty="0" err="1" smtClean="0"/>
              <a:t>instance_name</a:t>
            </a:r>
            <a:r>
              <a:rPr lang="en-US" dirty="0" smtClean="0"/>
              <a:t>(output1, output2,.....</a:t>
            </a:r>
            <a:r>
              <a:rPr lang="en-US" dirty="0" err="1" smtClean="0"/>
              <a:t>outputn</a:t>
            </a:r>
            <a:r>
              <a:rPr lang="en-US" dirty="0" smtClean="0"/>
              <a:t>, input); </a:t>
            </a:r>
          </a:p>
          <a:p>
            <a:r>
              <a:rPr lang="en-US" dirty="0" smtClean="0"/>
              <a:t>Example:- notif1 notif1_1(out, in, control);</a:t>
            </a:r>
          </a:p>
          <a:p>
            <a:r>
              <a:rPr lang="en-US" dirty="0" smtClean="0"/>
              <a:t>if control is low, out is high impedance, if control is high then out is the inverse of in.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1.5-Data Types</a:t>
            </a:r>
            <a:endParaRPr lang="en-US" dirty="0"/>
          </a:p>
        </p:txBody>
      </p:sp>
      <p:sp>
        <p:nvSpPr>
          <p:cNvPr id="3" name="Content Placeholder 2"/>
          <p:cNvSpPr>
            <a:spLocks noGrp="1"/>
          </p:cNvSpPr>
          <p:nvPr>
            <p:ph idx="1"/>
          </p:nvPr>
        </p:nvSpPr>
        <p:spPr/>
        <p:txBody>
          <a:bodyPr/>
          <a:lstStyle/>
          <a:p>
            <a:r>
              <a:rPr lang="en-US" sz="2800" dirty="0" smtClean="0"/>
              <a:t>This section introduces the various data types available in </a:t>
            </a:r>
            <a:r>
              <a:rPr lang="en-US" sz="2800" dirty="0" err="1" smtClean="0"/>
              <a:t>Verilog</a:t>
            </a:r>
            <a:r>
              <a:rPr lang="en-US" sz="2800" dirty="0" smtClean="0"/>
              <a:t>.</a:t>
            </a:r>
          </a:p>
          <a:p>
            <a:r>
              <a:rPr lang="en-US" sz="2800" b="1" dirty="0"/>
              <a:t>1</a:t>
            </a:r>
            <a:r>
              <a:rPr lang="en-US" sz="2800" b="1" dirty="0" smtClean="0"/>
              <a:t>.5.1 Value Set</a:t>
            </a:r>
          </a:p>
          <a:p>
            <a:r>
              <a:rPr lang="en-US" sz="2800" dirty="0" err="1" smtClean="0"/>
              <a:t>Verilog</a:t>
            </a:r>
            <a:r>
              <a:rPr lang="en-US" sz="2800" dirty="0" smtClean="0"/>
              <a:t> supports four values:</a:t>
            </a:r>
          </a:p>
          <a:p>
            <a:endParaRPr lang="en-US" dirty="0"/>
          </a:p>
        </p:txBody>
      </p:sp>
      <p:graphicFrame>
        <p:nvGraphicFramePr>
          <p:cNvPr id="4" name="Table 3"/>
          <p:cNvGraphicFramePr>
            <a:graphicFrameLocks noGrp="1"/>
          </p:cNvGraphicFramePr>
          <p:nvPr/>
        </p:nvGraphicFramePr>
        <p:xfrm>
          <a:off x="1371600" y="4191000"/>
          <a:ext cx="6096000" cy="21234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a:t>Value Level </a:t>
                      </a:r>
                    </a:p>
                  </a:txBody>
                  <a:tcPr anchor="ctr"/>
                </a:tc>
                <a:tc>
                  <a:txBody>
                    <a:bodyPr/>
                    <a:lstStyle/>
                    <a:p>
                      <a:r>
                        <a:rPr lang="en-US"/>
                        <a:t>Condition</a:t>
                      </a:r>
                    </a:p>
                  </a:txBody>
                  <a:tcPr anchor="ctr"/>
                </a:tc>
              </a:tr>
              <a:tr h="370840">
                <a:tc>
                  <a:txBody>
                    <a:bodyPr/>
                    <a:lstStyle/>
                    <a:p>
                      <a:pPr algn="ctr"/>
                      <a:r>
                        <a:rPr lang="en-US" dirty="0"/>
                        <a:t>0</a:t>
                      </a:r>
                    </a:p>
                  </a:txBody>
                  <a:tcPr anchor="ctr"/>
                </a:tc>
                <a:tc>
                  <a:txBody>
                    <a:bodyPr/>
                    <a:lstStyle/>
                    <a:p>
                      <a:r>
                        <a:rPr lang="en-US"/>
                        <a:t>Logic zero or False Condition </a:t>
                      </a:r>
                    </a:p>
                  </a:txBody>
                  <a:tcPr anchor="ctr"/>
                </a:tc>
              </a:tr>
              <a:tr h="370840">
                <a:tc>
                  <a:txBody>
                    <a:bodyPr/>
                    <a:lstStyle/>
                    <a:p>
                      <a:pPr algn="ctr"/>
                      <a:r>
                        <a:rPr lang="en-US"/>
                        <a:t>1</a:t>
                      </a:r>
                    </a:p>
                  </a:txBody>
                  <a:tcPr anchor="ctr"/>
                </a:tc>
                <a:tc>
                  <a:txBody>
                    <a:bodyPr/>
                    <a:lstStyle/>
                    <a:p>
                      <a:r>
                        <a:rPr lang="en-US"/>
                        <a:t>Logic 1 or True Condition </a:t>
                      </a:r>
                    </a:p>
                  </a:txBody>
                  <a:tcPr anchor="ctr"/>
                </a:tc>
              </a:tr>
              <a:tr h="370840">
                <a:tc>
                  <a:txBody>
                    <a:bodyPr/>
                    <a:lstStyle/>
                    <a:p>
                      <a:pPr algn="ctr"/>
                      <a:r>
                        <a:rPr lang="en-US"/>
                        <a:t>x</a:t>
                      </a:r>
                    </a:p>
                  </a:txBody>
                  <a:tcPr anchor="ctr"/>
                </a:tc>
                <a:tc>
                  <a:txBody>
                    <a:bodyPr/>
                    <a:lstStyle/>
                    <a:p>
                      <a:r>
                        <a:rPr lang="en-US"/>
                        <a:t>Unknown Logic Value </a:t>
                      </a:r>
                    </a:p>
                  </a:txBody>
                  <a:tcPr anchor="ctr"/>
                </a:tc>
              </a:tr>
              <a:tr h="370840">
                <a:tc>
                  <a:txBody>
                    <a:bodyPr/>
                    <a:lstStyle/>
                    <a:p>
                      <a:pPr algn="ctr"/>
                      <a:r>
                        <a:rPr lang="en-US"/>
                        <a:t>z</a:t>
                      </a:r>
                    </a:p>
                  </a:txBody>
                  <a:tcPr anchor="ctr"/>
                </a:tc>
                <a:tc>
                  <a:txBody>
                    <a:bodyPr/>
                    <a:lstStyle/>
                    <a:p>
                      <a:r>
                        <a:rPr lang="en-US" dirty="0"/>
                        <a:t>High Impedance or Floating State </a:t>
                      </a:r>
                    </a:p>
                  </a:txBody>
                  <a:tcPr anchor="ct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4724400"/>
            <a:ext cx="5715000" cy="1447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1.5.2 Wires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Wires are used as connections between hardware elements and are treated just as wires in real circuits. The wire can be read or assigned to but does not store it's value. It must be driven by a continuous assignment or connected to the output of a gate or module. Other types of wires are wand, </a:t>
            </a:r>
            <a:r>
              <a:rPr lang="en-US" dirty="0" err="1" smtClean="0"/>
              <a:t>wor</a:t>
            </a:r>
            <a:r>
              <a:rPr lang="en-US" dirty="0" smtClean="0"/>
              <a:t>, and tri. </a:t>
            </a:r>
          </a:p>
          <a:p>
            <a:r>
              <a:rPr lang="en-US" dirty="0" smtClean="0"/>
              <a:t>Wires are one bit values by default but can be declared as vectors as shown below.</a:t>
            </a:r>
          </a:p>
          <a:p>
            <a:pPr lvl="2">
              <a:buNone/>
            </a:pPr>
            <a:r>
              <a:rPr lang="en-US" dirty="0" smtClean="0">
                <a:solidFill>
                  <a:schemeClr val="bg1"/>
                </a:solidFill>
              </a:rPr>
              <a:t>wire a; //declare single wire </a:t>
            </a:r>
          </a:p>
          <a:p>
            <a:pPr lvl="2">
              <a:buNone/>
            </a:pPr>
            <a:r>
              <a:rPr lang="en-US" dirty="0" smtClean="0">
                <a:solidFill>
                  <a:schemeClr val="bg1"/>
                </a:solidFill>
              </a:rPr>
              <a:t>wire a, c; //declare two wires </a:t>
            </a:r>
          </a:p>
          <a:p>
            <a:pPr lvl="2">
              <a:buNone/>
            </a:pPr>
            <a:r>
              <a:rPr lang="en-US" dirty="0" smtClean="0">
                <a:solidFill>
                  <a:schemeClr val="bg1"/>
                </a:solidFill>
              </a:rPr>
              <a:t>wire d = 1'b0; //wire is fixed to logic value 0</a:t>
            </a:r>
          </a:p>
          <a:p>
            <a:pPr lvl="2">
              <a:buNone/>
            </a:pPr>
            <a:r>
              <a:rPr lang="en-US" dirty="0" smtClean="0">
                <a:solidFill>
                  <a:schemeClr val="bg1"/>
                </a:solidFill>
              </a:rPr>
              <a:t> wire [7:0] A; //vector of 8 wires </a:t>
            </a:r>
            <a:endParaRPr lang="en-US"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505200"/>
            <a:ext cx="5105400" cy="2209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Rectangle 3"/>
          <p:cNvSpPr/>
          <p:nvPr/>
        </p:nvSpPr>
        <p:spPr>
          <a:xfrm>
            <a:off x="533400" y="1219200"/>
            <a:ext cx="4876800" cy="1524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Example</a:t>
            </a:r>
            <a:endParaRPr lang="en-US" dirty="0"/>
          </a:p>
        </p:txBody>
      </p:sp>
      <p:sp>
        <p:nvSpPr>
          <p:cNvPr id="3" name="Content Placeholder 2"/>
          <p:cNvSpPr>
            <a:spLocks noGrp="1"/>
          </p:cNvSpPr>
          <p:nvPr>
            <p:ph idx="1"/>
          </p:nvPr>
        </p:nvSpPr>
        <p:spPr>
          <a:xfrm>
            <a:off x="457200" y="1143000"/>
            <a:ext cx="8229600" cy="4953000"/>
          </a:xfrm>
        </p:spPr>
        <p:txBody>
          <a:bodyPr>
            <a:normAutofit/>
          </a:bodyPr>
          <a:lstStyle/>
          <a:p>
            <a:pPr lvl="1">
              <a:buNone/>
            </a:pPr>
            <a:r>
              <a:rPr lang="en-US" sz="1400" dirty="0" smtClean="0">
                <a:solidFill>
                  <a:schemeClr val="bg1"/>
                </a:solidFill>
              </a:rPr>
              <a:t>module Test1(CLK, Count); </a:t>
            </a:r>
          </a:p>
          <a:p>
            <a:pPr lvl="1">
              <a:buNone/>
            </a:pPr>
            <a:r>
              <a:rPr lang="en-US" sz="1400" dirty="0" smtClean="0">
                <a:solidFill>
                  <a:schemeClr val="bg1"/>
                </a:solidFill>
              </a:rPr>
              <a:t> 	input CLK; </a:t>
            </a:r>
          </a:p>
          <a:p>
            <a:pPr lvl="1">
              <a:buNone/>
            </a:pPr>
            <a:r>
              <a:rPr lang="en-US" sz="1400" dirty="0" smtClean="0">
                <a:solidFill>
                  <a:schemeClr val="bg1"/>
                </a:solidFill>
              </a:rPr>
              <a:t>	output [7:0] Count; </a:t>
            </a:r>
          </a:p>
          <a:p>
            <a:pPr lvl="1">
              <a:buNone/>
            </a:pPr>
            <a:r>
              <a:rPr lang="en-US" sz="1400" dirty="0" smtClean="0">
                <a:solidFill>
                  <a:schemeClr val="bg1"/>
                </a:solidFill>
              </a:rPr>
              <a:t>	CLKDIV </a:t>
            </a:r>
            <a:r>
              <a:rPr lang="en-US" sz="1400" dirty="0" err="1" smtClean="0">
                <a:solidFill>
                  <a:schemeClr val="bg1"/>
                </a:solidFill>
              </a:rPr>
              <a:t>clkdiv</a:t>
            </a:r>
            <a:r>
              <a:rPr lang="en-US" sz="1400" dirty="0" smtClean="0">
                <a:solidFill>
                  <a:schemeClr val="bg1"/>
                </a:solidFill>
              </a:rPr>
              <a:t>( CLK, Pulse1s); </a:t>
            </a:r>
          </a:p>
          <a:p>
            <a:pPr lvl="1">
              <a:buNone/>
            </a:pPr>
            <a:r>
              <a:rPr lang="en-US" sz="1400" dirty="0" smtClean="0">
                <a:solidFill>
                  <a:schemeClr val="bg1"/>
                </a:solidFill>
              </a:rPr>
              <a:t>	COUNTER </a:t>
            </a:r>
            <a:r>
              <a:rPr lang="en-US" sz="1400" dirty="0" err="1" smtClean="0">
                <a:solidFill>
                  <a:schemeClr val="bg1"/>
                </a:solidFill>
              </a:rPr>
              <a:t>counter</a:t>
            </a:r>
            <a:r>
              <a:rPr lang="en-US" sz="1400" dirty="0" smtClean="0">
                <a:solidFill>
                  <a:schemeClr val="bg1"/>
                </a:solidFill>
              </a:rPr>
              <a:t>(CLK, Pulse1s, Count); </a:t>
            </a:r>
          </a:p>
          <a:p>
            <a:pPr lvl="1">
              <a:buNone/>
            </a:pPr>
            <a:r>
              <a:rPr lang="en-US" sz="1500" dirty="0" err="1" smtClean="0">
                <a:solidFill>
                  <a:schemeClr val="bg1"/>
                </a:solidFill>
              </a:rPr>
              <a:t>endmodule</a:t>
            </a:r>
            <a:endParaRPr lang="en-US" sz="1500" dirty="0" smtClean="0"/>
          </a:p>
          <a:p>
            <a:r>
              <a:rPr lang="en-US" sz="2400" dirty="0" smtClean="0"/>
              <a:t>However if we require a multi-bit wire then we MUST declare it as shown in Test2.</a:t>
            </a:r>
          </a:p>
          <a:p>
            <a:pPr lvl="1">
              <a:buNone/>
            </a:pPr>
            <a:r>
              <a:rPr lang="en-US" sz="1400" dirty="0" smtClean="0">
                <a:solidFill>
                  <a:schemeClr val="bg1"/>
                </a:solidFill>
              </a:rPr>
              <a:t>module Test2(CLK, Decode); </a:t>
            </a:r>
          </a:p>
          <a:p>
            <a:pPr lvl="1">
              <a:buNone/>
            </a:pPr>
            <a:r>
              <a:rPr lang="en-US" sz="1400" dirty="0" smtClean="0">
                <a:solidFill>
                  <a:schemeClr val="bg1"/>
                </a:solidFill>
              </a:rPr>
              <a:t>	input CLK; </a:t>
            </a:r>
          </a:p>
          <a:p>
            <a:pPr lvl="1">
              <a:buNone/>
            </a:pPr>
            <a:r>
              <a:rPr lang="en-US" sz="1400" dirty="0" smtClean="0">
                <a:solidFill>
                  <a:schemeClr val="bg1"/>
                </a:solidFill>
              </a:rPr>
              <a:t>	output [7:0] Decode; </a:t>
            </a:r>
          </a:p>
          <a:p>
            <a:pPr lvl="1">
              <a:buNone/>
            </a:pPr>
            <a:r>
              <a:rPr lang="en-US" sz="1400" dirty="0" smtClean="0">
                <a:solidFill>
                  <a:schemeClr val="bg1"/>
                </a:solidFill>
              </a:rPr>
              <a:t>	wire [7:0] Count; </a:t>
            </a:r>
          </a:p>
          <a:p>
            <a:pPr lvl="1">
              <a:buNone/>
            </a:pPr>
            <a:r>
              <a:rPr lang="en-US" sz="1400" dirty="0" smtClean="0">
                <a:solidFill>
                  <a:schemeClr val="bg1"/>
                </a:solidFill>
              </a:rPr>
              <a:t>	CLKDIV </a:t>
            </a:r>
            <a:r>
              <a:rPr lang="en-US" sz="1400" dirty="0" err="1" smtClean="0">
                <a:solidFill>
                  <a:schemeClr val="bg1"/>
                </a:solidFill>
              </a:rPr>
              <a:t>clkdiv</a:t>
            </a:r>
            <a:r>
              <a:rPr lang="en-US" sz="1400" dirty="0" smtClean="0">
                <a:solidFill>
                  <a:schemeClr val="bg1"/>
                </a:solidFill>
              </a:rPr>
              <a:t>( CLK, Pulse1s); </a:t>
            </a:r>
          </a:p>
          <a:p>
            <a:pPr lvl="1">
              <a:buNone/>
            </a:pPr>
            <a:r>
              <a:rPr lang="en-US" sz="1400" dirty="0" smtClean="0">
                <a:solidFill>
                  <a:schemeClr val="bg1"/>
                </a:solidFill>
              </a:rPr>
              <a:t>	COUNTER </a:t>
            </a:r>
            <a:r>
              <a:rPr lang="en-US" sz="1400" dirty="0" err="1" smtClean="0">
                <a:solidFill>
                  <a:schemeClr val="bg1"/>
                </a:solidFill>
              </a:rPr>
              <a:t>counter</a:t>
            </a:r>
            <a:r>
              <a:rPr lang="en-US" sz="1400" dirty="0" smtClean="0">
                <a:solidFill>
                  <a:schemeClr val="bg1"/>
                </a:solidFill>
              </a:rPr>
              <a:t>(CLK, Pulse1s, Count);</a:t>
            </a:r>
          </a:p>
          <a:p>
            <a:pPr lvl="1">
              <a:buNone/>
            </a:pPr>
            <a:r>
              <a:rPr lang="en-US" sz="1400" dirty="0" smtClean="0">
                <a:solidFill>
                  <a:schemeClr val="bg1"/>
                </a:solidFill>
              </a:rPr>
              <a:t> 	Decoder </a:t>
            </a:r>
            <a:r>
              <a:rPr lang="en-US" sz="1400" dirty="0" err="1" smtClean="0">
                <a:solidFill>
                  <a:schemeClr val="bg1"/>
                </a:solidFill>
              </a:rPr>
              <a:t>decoder</a:t>
            </a:r>
            <a:r>
              <a:rPr lang="en-US" sz="1400" dirty="0" smtClean="0">
                <a:solidFill>
                  <a:schemeClr val="bg1"/>
                </a:solidFill>
              </a:rPr>
              <a:t>(CLK, Count, Decode); </a:t>
            </a:r>
          </a:p>
          <a:p>
            <a:pPr lvl="1">
              <a:buNone/>
            </a:pPr>
            <a:r>
              <a:rPr lang="en-US" sz="1400" dirty="0" err="1" smtClean="0">
                <a:solidFill>
                  <a:schemeClr val="bg1"/>
                </a:solidFill>
              </a:rPr>
              <a:t>endmodule</a:t>
            </a:r>
            <a:r>
              <a:rPr lang="en-US" sz="1400" dirty="0" smtClean="0">
                <a:solidFill>
                  <a:schemeClr val="bg1"/>
                </a:solidFill>
              </a:rPr>
              <a:t> </a:t>
            </a:r>
            <a:endParaRPr lang="en-US" sz="14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3810000"/>
            <a:ext cx="51054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a:t>1</a:t>
            </a:r>
            <a:r>
              <a:rPr lang="en-US" b="1" dirty="0" smtClean="0"/>
              <a:t>.5.3 Registers</a:t>
            </a:r>
            <a:endParaRPr lang="en-US" dirty="0"/>
          </a:p>
        </p:txBody>
      </p:sp>
      <p:sp>
        <p:nvSpPr>
          <p:cNvPr id="3" name="Content Placeholder 2"/>
          <p:cNvSpPr>
            <a:spLocks noGrp="1"/>
          </p:cNvSpPr>
          <p:nvPr>
            <p:ph idx="1"/>
          </p:nvPr>
        </p:nvSpPr>
        <p:spPr/>
        <p:txBody>
          <a:bodyPr>
            <a:normAutofit/>
          </a:bodyPr>
          <a:lstStyle/>
          <a:p>
            <a:r>
              <a:rPr lang="en-US" sz="2800" dirty="0" smtClean="0"/>
              <a:t>Registers represent data storage elements and retain their value until another value is placed on them. They do not necessarily produce a physical register built from edge triggered </a:t>
            </a:r>
            <a:r>
              <a:rPr lang="en-US" sz="2800" dirty="0" err="1" smtClean="0"/>
              <a:t>flipflops</a:t>
            </a:r>
            <a:r>
              <a:rPr lang="en-US" sz="2800" dirty="0" smtClean="0"/>
              <a:t> in real circuits. In </a:t>
            </a:r>
            <a:r>
              <a:rPr lang="en-US" sz="2800" dirty="0" err="1" smtClean="0"/>
              <a:t>Verilog</a:t>
            </a:r>
            <a:r>
              <a:rPr lang="en-US" sz="2800" dirty="0" smtClean="0"/>
              <a:t> it is simply a variable that can hold it's value.</a:t>
            </a:r>
          </a:p>
          <a:p>
            <a:pPr lvl="2">
              <a:buNone/>
            </a:pPr>
            <a:r>
              <a:rPr lang="en-US" sz="2000" dirty="0" err="1" smtClean="0">
                <a:solidFill>
                  <a:schemeClr val="bg1"/>
                </a:solidFill>
              </a:rPr>
              <a:t>reg</a:t>
            </a:r>
            <a:r>
              <a:rPr lang="en-US" sz="2000" dirty="0" smtClean="0">
                <a:solidFill>
                  <a:schemeClr val="bg1"/>
                </a:solidFill>
              </a:rPr>
              <a:t> a; //declare single 1-bit variable</a:t>
            </a:r>
          </a:p>
          <a:p>
            <a:pPr lvl="2">
              <a:buNone/>
            </a:pPr>
            <a:r>
              <a:rPr lang="en-US" sz="2000" dirty="0" smtClean="0">
                <a:solidFill>
                  <a:schemeClr val="bg1"/>
                </a:solidFill>
              </a:rPr>
              <a:t> </a:t>
            </a:r>
            <a:r>
              <a:rPr lang="en-US" sz="2000" dirty="0" err="1" smtClean="0">
                <a:solidFill>
                  <a:schemeClr val="bg1"/>
                </a:solidFill>
              </a:rPr>
              <a:t>reg</a:t>
            </a:r>
            <a:r>
              <a:rPr lang="en-US" sz="2000" dirty="0" smtClean="0">
                <a:solidFill>
                  <a:schemeClr val="bg1"/>
                </a:solidFill>
              </a:rPr>
              <a:t> a, c; //declare two 1-bit variables</a:t>
            </a:r>
          </a:p>
          <a:p>
            <a:pPr lvl="2">
              <a:buNone/>
            </a:pPr>
            <a:r>
              <a:rPr lang="en-US" sz="2000" dirty="0" smtClean="0">
                <a:solidFill>
                  <a:schemeClr val="bg1"/>
                </a:solidFill>
              </a:rPr>
              <a:t> </a:t>
            </a:r>
            <a:r>
              <a:rPr lang="en-US" sz="2000" dirty="0" err="1" smtClean="0">
                <a:solidFill>
                  <a:schemeClr val="bg1"/>
                </a:solidFill>
              </a:rPr>
              <a:t>reg</a:t>
            </a:r>
            <a:r>
              <a:rPr lang="en-US" sz="2000" dirty="0" smtClean="0">
                <a:solidFill>
                  <a:schemeClr val="bg1"/>
                </a:solidFill>
              </a:rPr>
              <a:t> [7:0] A, B; //two 8-bit variables </a:t>
            </a:r>
            <a:endParaRPr lang="en-US" sz="20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352800"/>
            <a:ext cx="7391400" cy="1828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1.5.4 Input, Output, and </a:t>
            </a:r>
            <a:r>
              <a:rPr lang="en-US" b="1" dirty="0" err="1" smtClean="0"/>
              <a:t>Inout</a:t>
            </a:r>
            <a:r>
              <a:rPr lang="en-US" b="1"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These keywords declare the port direction of a module. The input and </a:t>
            </a:r>
            <a:r>
              <a:rPr lang="en-US" sz="2800" dirty="0" err="1" smtClean="0"/>
              <a:t>inout</a:t>
            </a:r>
            <a:r>
              <a:rPr lang="en-US" sz="2800" dirty="0" smtClean="0"/>
              <a:t> ports are of type wire. An output can be of type wire, wand, </a:t>
            </a:r>
            <a:r>
              <a:rPr lang="en-US" sz="2800" dirty="0" err="1" smtClean="0"/>
              <a:t>wor</a:t>
            </a:r>
            <a:r>
              <a:rPr lang="en-US" sz="2800" dirty="0" smtClean="0"/>
              <a:t>, tri, or reg. Examples of port declarations are given below.</a:t>
            </a:r>
          </a:p>
          <a:p>
            <a:pPr lvl="2">
              <a:buNone/>
            </a:pPr>
            <a:r>
              <a:rPr lang="en-US" sz="1800" dirty="0" smtClean="0">
                <a:solidFill>
                  <a:schemeClr val="bg1"/>
                </a:solidFill>
              </a:rPr>
              <a:t>module </a:t>
            </a:r>
            <a:r>
              <a:rPr lang="en-US" sz="1800" dirty="0" err="1" smtClean="0">
                <a:solidFill>
                  <a:schemeClr val="bg1"/>
                </a:solidFill>
              </a:rPr>
              <a:t>port_example</a:t>
            </a:r>
            <a:r>
              <a:rPr lang="en-US" sz="1800" dirty="0" smtClean="0">
                <a:solidFill>
                  <a:schemeClr val="bg1"/>
                </a:solidFill>
              </a:rPr>
              <a:t>(a, b, c, d); </a:t>
            </a:r>
          </a:p>
          <a:p>
            <a:pPr lvl="2">
              <a:buNone/>
            </a:pPr>
            <a:r>
              <a:rPr lang="en-US" sz="1800" dirty="0" smtClean="0">
                <a:solidFill>
                  <a:schemeClr val="bg1"/>
                </a:solidFill>
              </a:rPr>
              <a:t>	input a; </a:t>
            </a:r>
          </a:p>
          <a:p>
            <a:pPr lvl="2">
              <a:buNone/>
            </a:pPr>
            <a:r>
              <a:rPr lang="en-US" sz="1800" dirty="0" smtClean="0">
                <a:solidFill>
                  <a:schemeClr val="bg1"/>
                </a:solidFill>
              </a:rPr>
              <a:t>	output b, c; </a:t>
            </a:r>
          </a:p>
          <a:p>
            <a:pPr lvl="2">
              <a:buNone/>
            </a:pPr>
            <a:r>
              <a:rPr lang="en-US" sz="1800" dirty="0" smtClean="0">
                <a:solidFill>
                  <a:schemeClr val="bg1"/>
                </a:solidFill>
              </a:rPr>
              <a:t>	output d; </a:t>
            </a:r>
          </a:p>
          <a:p>
            <a:pPr lvl="2">
              <a:buNone/>
            </a:pPr>
            <a:r>
              <a:rPr lang="en-US" sz="1800" dirty="0" smtClean="0">
                <a:solidFill>
                  <a:schemeClr val="bg1"/>
                </a:solidFill>
              </a:rPr>
              <a:t>	</a:t>
            </a:r>
            <a:r>
              <a:rPr lang="en-US" sz="1800" dirty="0" err="1" smtClean="0">
                <a:solidFill>
                  <a:schemeClr val="bg1"/>
                </a:solidFill>
              </a:rPr>
              <a:t>reg</a:t>
            </a:r>
            <a:r>
              <a:rPr lang="en-US" sz="1800" dirty="0" smtClean="0">
                <a:solidFill>
                  <a:schemeClr val="bg1"/>
                </a:solidFill>
              </a:rPr>
              <a:t> d; 			//the output above also declared as a </a:t>
            </a:r>
            <a:r>
              <a:rPr lang="en-US" sz="1800" dirty="0" err="1" smtClean="0">
                <a:solidFill>
                  <a:schemeClr val="bg1"/>
                </a:solidFill>
              </a:rPr>
              <a:t>reg</a:t>
            </a:r>
            <a:r>
              <a:rPr lang="en-US" sz="1800" dirty="0" smtClean="0">
                <a:solidFill>
                  <a:schemeClr val="bg1"/>
                </a:solidFill>
              </a:rPr>
              <a:t> </a:t>
            </a:r>
            <a:endParaRPr lang="en-US" sz="1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C00000"/>
                </a:solidFill>
              </a:rPr>
              <a:t>1.1-Introduction</a:t>
            </a:r>
            <a:endParaRPr lang="en-US"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r>
              <a:rPr lang="en-US" dirty="0" smtClean="0"/>
              <a:t>Traditionally schematic capture was the means to create a digital design. However as designs became larger and more complex this design method became difficult to debug, revise, edit, and maintain. These are the reasons why the Electronic Design Automation (EDA) vendors started to introduce design tools based on hardware description languages (HDLs). </a:t>
            </a:r>
          </a:p>
          <a:p>
            <a:r>
              <a:rPr lang="en-US" dirty="0" smtClean="0"/>
              <a:t>There are two main Hardware Design Languages (HDLs) used today, </a:t>
            </a:r>
            <a:r>
              <a:rPr lang="en-US" dirty="0" err="1" smtClean="0"/>
              <a:t>Veriliog</a:t>
            </a:r>
            <a:r>
              <a:rPr lang="en-US" dirty="0" smtClean="0"/>
              <a:t> and VHDL. </a:t>
            </a:r>
          </a:p>
          <a:p>
            <a:r>
              <a:rPr lang="en-US" dirty="0" smtClean="0"/>
              <a:t>People with previous experience in the 'C' programming language should find some useful similarities to </a:t>
            </a:r>
            <a:r>
              <a:rPr lang="en-US" dirty="0" err="1" smtClean="0"/>
              <a:t>Verilog</a:t>
            </a:r>
            <a:endParaRPr lang="en-US" dirty="0" smtClean="0"/>
          </a:p>
          <a:p>
            <a:r>
              <a:rPr lang="en-US" dirty="0" smtClean="0"/>
              <a:t>It is useful to stress here that HDLs are </a:t>
            </a:r>
            <a:r>
              <a:rPr lang="en-US" b="1" dirty="0" smtClean="0"/>
              <a:t>not</a:t>
            </a:r>
            <a:r>
              <a:rPr lang="en-US" dirty="0" smtClean="0"/>
              <a:t> programming languages but are as the name describes a hardware description language. That is HDL 'code' describes the functionality of a circuit.</a:t>
            </a:r>
          </a:p>
          <a:p>
            <a:r>
              <a:rPr lang="en-US" dirty="0" err="1" smtClean="0"/>
              <a:t>Verilog</a:t>
            </a:r>
            <a:r>
              <a:rPr lang="en-US" dirty="0" smtClean="0"/>
              <a:t> was originally designed as a digital simulation language and many of the constructs do not synthesize. That is they cannot be used to produce a </a:t>
            </a:r>
            <a:r>
              <a:rPr lang="en-US" dirty="0" err="1" smtClean="0"/>
              <a:t>netlist</a:t>
            </a:r>
            <a:r>
              <a:rPr lang="en-US" dirty="0" smtClean="0"/>
              <a:t>. Only the </a:t>
            </a:r>
            <a:r>
              <a:rPr lang="en-US" dirty="0" err="1" smtClean="0"/>
              <a:t>synthesisable</a:t>
            </a:r>
            <a:r>
              <a:rPr lang="en-US" dirty="0" smtClean="0"/>
              <a:t> elements of the language will be introduced here.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1.5.5-Integers </a:t>
            </a:r>
            <a:endParaRPr lang="en-US" dirty="0"/>
          </a:p>
        </p:txBody>
      </p:sp>
      <p:sp>
        <p:nvSpPr>
          <p:cNvPr id="3" name="Content Placeholder 2"/>
          <p:cNvSpPr>
            <a:spLocks noGrp="1"/>
          </p:cNvSpPr>
          <p:nvPr>
            <p:ph idx="1"/>
          </p:nvPr>
        </p:nvSpPr>
        <p:spPr/>
        <p:txBody>
          <a:bodyPr>
            <a:normAutofit/>
          </a:bodyPr>
          <a:lstStyle/>
          <a:p>
            <a:r>
              <a:rPr lang="en-US" dirty="0" smtClean="0"/>
              <a:t>Integers are general purpose variables used for purposes such as counting. It is possible to use </a:t>
            </a:r>
            <a:r>
              <a:rPr lang="en-US" dirty="0" err="1" smtClean="0"/>
              <a:t>reg</a:t>
            </a:r>
            <a:r>
              <a:rPr lang="en-US" dirty="0" smtClean="0"/>
              <a:t> as a general purpose variable but a </a:t>
            </a:r>
            <a:r>
              <a:rPr lang="en-US" dirty="0" err="1" smtClean="0"/>
              <a:t>reg</a:t>
            </a:r>
            <a:r>
              <a:rPr lang="en-US" dirty="0" smtClean="0"/>
              <a:t> stores values as unsigned whereas integers store values as signed. If an integer holds numbers that are not defined at compile time their size will default to 32-bits. If they hold constants the </a:t>
            </a:r>
            <a:r>
              <a:rPr lang="en-US" dirty="0" err="1" smtClean="0"/>
              <a:t>synthesiser</a:t>
            </a:r>
            <a:r>
              <a:rPr lang="en-US" dirty="0" smtClean="0"/>
              <a:t> will adjust them to the minimum width needed at compile time.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505200"/>
            <a:ext cx="7391400" cy="6858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1.5.6 Parameters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keyword parameter allows constants to be defined in a module. Parameters cannot be used as variables. The most simplest use of a parameter is to give a constant value a meaningful description as shown below.</a:t>
            </a:r>
          </a:p>
          <a:p>
            <a:pPr lvl="2">
              <a:buNone/>
            </a:pPr>
            <a:r>
              <a:rPr lang="en-US" dirty="0" smtClean="0">
                <a:solidFill>
                  <a:schemeClr val="bg1"/>
                </a:solidFill>
              </a:rPr>
              <a:t>parameter </a:t>
            </a:r>
            <a:r>
              <a:rPr lang="en-US" dirty="0" err="1" smtClean="0">
                <a:solidFill>
                  <a:schemeClr val="bg1"/>
                </a:solidFill>
              </a:rPr>
              <a:t>bit_width</a:t>
            </a:r>
            <a:r>
              <a:rPr lang="en-US" dirty="0" smtClean="0">
                <a:solidFill>
                  <a:schemeClr val="bg1"/>
                </a:solidFill>
              </a:rPr>
              <a:t> 8; //meaning full name for a constant </a:t>
            </a:r>
          </a:p>
          <a:p>
            <a:pPr lvl="2">
              <a:buNone/>
            </a:pPr>
            <a:r>
              <a:rPr lang="en-US" dirty="0" err="1" smtClean="0">
                <a:solidFill>
                  <a:schemeClr val="bg1"/>
                </a:solidFill>
              </a:rPr>
              <a:t>reg</a:t>
            </a:r>
            <a:r>
              <a:rPr lang="en-US" dirty="0" smtClean="0">
                <a:solidFill>
                  <a:schemeClr val="bg1"/>
                </a:solidFill>
              </a:rPr>
              <a:t> [bit_width-1:0] </a:t>
            </a:r>
            <a:r>
              <a:rPr lang="en-US" dirty="0" err="1" smtClean="0">
                <a:solidFill>
                  <a:schemeClr val="bg1"/>
                </a:solidFill>
              </a:rPr>
              <a:t>output_bus</a:t>
            </a:r>
            <a:r>
              <a:rPr lang="en-US" dirty="0" smtClean="0">
                <a:solidFill>
                  <a:schemeClr val="bg1"/>
                </a:solidFill>
              </a:rPr>
              <a:t>;</a:t>
            </a:r>
          </a:p>
          <a:p>
            <a:r>
              <a:rPr lang="en-US" dirty="0" smtClean="0"/>
              <a:t> Parameters also have a much more powerful and useful feature that is they can be overridden individually at compile time by higher level modules. This is demonstrated in the following example code.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14400"/>
            <a:ext cx="3505200" cy="4724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pPr algn="l"/>
            <a:r>
              <a:rPr lang="en-US" dirty="0" smtClean="0"/>
              <a:t>Example</a:t>
            </a:r>
            <a:endParaRPr lang="en-US" dirty="0"/>
          </a:p>
        </p:txBody>
      </p:sp>
      <p:sp>
        <p:nvSpPr>
          <p:cNvPr id="3" name="Content Placeholder 2"/>
          <p:cNvSpPr>
            <a:spLocks noGrp="1"/>
          </p:cNvSpPr>
          <p:nvPr>
            <p:ph idx="1"/>
          </p:nvPr>
        </p:nvSpPr>
        <p:spPr>
          <a:xfrm>
            <a:off x="457200" y="838200"/>
            <a:ext cx="8229600" cy="5562600"/>
          </a:xfrm>
        </p:spPr>
        <p:txBody>
          <a:bodyPr>
            <a:normAutofit fontScale="25000" lnSpcReduction="20000"/>
          </a:bodyPr>
          <a:lstStyle/>
          <a:p>
            <a:pPr marL="548640" lvl="1">
              <a:lnSpc>
                <a:spcPct val="120000"/>
              </a:lnSpc>
              <a:spcBef>
                <a:spcPts val="0"/>
              </a:spcBef>
              <a:buNone/>
            </a:pPr>
            <a:r>
              <a:rPr lang="en-US" sz="5600" dirty="0" smtClean="0">
                <a:solidFill>
                  <a:schemeClr val="bg1"/>
                </a:solidFill>
              </a:rPr>
              <a:t>module Test(</a:t>
            </a:r>
            <a:r>
              <a:rPr lang="en-US" sz="5600" dirty="0" err="1" smtClean="0">
                <a:solidFill>
                  <a:schemeClr val="bg1"/>
                </a:solidFill>
              </a:rPr>
              <a:t>clk</a:t>
            </a:r>
            <a:r>
              <a:rPr lang="en-US" sz="5600" dirty="0" smtClean="0">
                <a:solidFill>
                  <a:schemeClr val="bg1"/>
                </a:solidFill>
              </a:rPr>
              <a:t>, out1, out2, out3);</a:t>
            </a:r>
          </a:p>
          <a:p>
            <a:pPr marL="548640" lvl="1">
              <a:lnSpc>
                <a:spcPct val="120000"/>
              </a:lnSpc>
              <a:spcBef>
                <a:spcPts val="0"/>
              </a:spcBef>
              <a:buNone/>
            </a:pPr>
            <a:r>
              <a:rPr lang="en-US" sz="5600" dirty="0" smtClean="0">
                <a:solidFill>
                  <a:schemeClr val="bg1"/>
                </a:solidFill>
              </a:rPr>
              <a:t> 	input </a:t>
            </a:r>
            <a:r>
              <a:rPr lang="en-US" sz="5600" dirty="0" err="1" smtClean="0">
                <a:solidFill>
                  <a:schemeClr val="bg1"/>
                </a:solidFill>
              </a:rPr>
              <a:t>clk</a:t>
            </a:r>
            <a:r>
              <a:rPr lang="en-US" sz="5600" dirty="0" smtClean="0">
                <a:solidFill>
                  <a:schemeClr val="bg1"/>
                </a:solidFill>
              </a:rPr>
              <a:t>; </a:t>
            </a:r>
          </a:p>
          <a:p>
            <a:pPr marL="548640" lvl="1">
              <a:lnSpc>
                <a:spcPct val="120000"/>
              </a:lnSpc>
              <a:spcBef>
                <a:spcPts val="0"/>
              </a:spcBef>
              <a:buNone/>
            </a:pPr>
            <a:r>
              <a:rPr lang="en-US" sz="5600" dirty="0" smtClean="0">
                <a:solidFill>
                  <a:schemeClr val="bg1"/>
                </a:solidFill>
              </a:rPr>
              <a:t>	output out1, out2, out3;</a:t>
            </a:r>
          </a:p>
          <a:p>
            <a:pPr marL="548640" lvl="1">
              <a:lnSpc>
                <a:spcPct val="120000"/>
              </a:lnSpc>
              <a:spcBef>
                <a:spcPts val="0"/>
              </a:spcBef>
              <a:buNone/>
            </a:pPr>
            <a:endParaRPr lang="en-US" sz="5600" dirty="0" smtClean="0">
              <a:solidFill>
                <a:schemeClr val="bg1"/>
              </a:solidFill>
            </a:endParaRPr>
          </a:p>
          <a:p>
            <a:pPr marL="548640" lvl="1">
              <a:lnSpc>
                <a:spcPct val="120000"/>
              </a:lnSpc>
              <a:spcBef>
                <a:spcPts val="0"/>
              </a:spcBef>
              <a:spcAft>
                <a:spcPts val="600"/>
              </a:spcAft>
              <a:buNone/>
            </a:pPr>
            <a:r>
              <a:rPr lang="en-US" sz="5600" dirty="0" smtClean="0">
                <a:solidFill>
                  <a:schemeClr val="bg1"/>
                </a:solidFill>
              </a:rPr>
              <a:t> 	</a:t>
            </a:r>
            <a:r>
              <a:rPr lang="en-US" sz="5600" dirty="0" err="1" smtClean="0">
                <a:solidFill>
                  <a:schemeClr val="bg1"/>
                </a:solidFill>
              </a:rPr>
              <a:t>defparam</a:t>
            </a:r>
            <a:r>
              <a:rPr lang="en-US" sz="5600" dirty="0" smtClean="0">
                <a:solidFill>
                  <a:schemeClr val="bg1"/>
                </a:solidFill>
              </a:rPr>
              <a:t> t3.n = 4; </a:t>
            </a:r>
          </a:p>
          <a:p>
            <a:pPr marL="548640" lvl="1">
              <a:lnSpc>
                <a:spcPct val="120000"/>
              </a:lnSpc>
              <a:spcBef>
                <a:spcPts val="0"/>
              </a:spcBef>
              <a:buNone/>
            </a:pPr>
            <a:r>
              <a:rPr lang="en-US" sz="5600" dirty="0" smtClean="0">
                <a:solidFill>
                  <a:schemeClr val="bg1"/>
                </a:solidFill>
              </a:rPr>
              <a:t>	timer t1(</a:t>
            </a:r>
            <a:r>
              <a:rPr lang="en-US" sz="5600" dirty="0" err="1" smtClean="0">
                <a:solidFill>
                  <a:schemeClr val="bg1"/>
                </a:solidFill>
              </a:rPr>
              <a:t>clk</a:t>
            </a:r>
            <a:r>
              <a:rPr lang="en-US" sz="5600" dirty="0" smtClean="0">
                <a:solidFill>
                  <a:schemeClr val="bg1"/>
                </a:solidFill>
              </a:rPr>
              <a:t>, out1); </a:t>
            </a:r>
          </a:p>
          <a:p>
            <a:pPr marL="548640" lvl="1">
              <a:lnSpc>
                <a:spcPct val="120000"/>
              </a:lnSpc>
              <a:spcBef>
                <a:spcPts val="0"/>
              </a:spcBef>
              <a:buNone/>
            </a:pPr>
            <a:r>
              <a:rPr lang="en-US" sz="5600" dirty="0" smtClean="0">
                <a:solidFill>
                  <a:schemeClr val="bg1"/>
                </a:solidFill>
              </a:rPr>
              <a:t>	timer #(3) t2(</a:t>
            </a:r>
            <a:r>
              <a:rPr lang="en-US" sz="5600" dirty="0" err="1" smtClean="0">
                <a:solidFill>
                  <a:schemeClr val="bg1"/>
                </a:solidFill>
              </a:rPr>
              <a:t>clk</a:t>
            </a:r>
            <a:r>
              <a:rPr lang="en-US" sz="5600" dirty="0" smtClean="0">
                <a:solidFill>
                  <a:schemeClr val="bg1"/>
                </a:solidFill>
              </a:rPr>
              <a:t>, out2); </a:t>
            </a:r>
          </a:p>
          <a:p>
            <a:pPr marL="548640" lvl="1">
              <a:lnSpc>
                <a:spcPct val="120000"/>
              </a:lnSpc>
              <a:spcBef>
                <a:spcPts val="0"/>
              </a:spcBef>
              <a:buNone/>
            </a:pPr>
            <a:r>
              <a:rPr lang="en-US" sz="5600" dirty="0" smtClean="0">
                <a:solidFill>
                  <a:schemeClr val="bg1"/>
                </a:solidFill>
              </a:rPr>
              <a:t>	timer t3(</a:t>
            </a:r>
            <a:r>
              <a:rPr lang="en-US" sz="5600" dirty="0" err="1" smtClean="0">
                <a:solidFill>
                  <a:schemeClr val="bg1"/>
                </a:solidFill>
              </a:rPr>
              <a:t>clk</a:t>
            </a:r>
            <a:r>
              <a:rPr lang="en-US" sz="5600" dirty="0" smtClean="0">
                <a:solidFill>
                  <a:schemeClr val="bg1"/>
                </a:solidFill>
              </a:rPr>
              <a:t>, out3); </a:t>
            </a:r>
          </a:p>
          <a:p>
            <a:pPr marL="548640" lvl="1">
              <a:lnSpc>
                <a:spcPct val="120000"/>
              </a:lnSpc>
              <a:spcBef>
                <a:spcPts val="0"/>
              </a:spcBef>
              <a:buNone/>
            </a:pPr>
            <a:r>
              <a:rPr lang="en-US" sz="5600" dirty="0" err="1">
                <a:solidFill>
                  <a:schemeClr val="bg1"/>
                </a:solidFill>
              </a:rPr>
              <a:t>e</a:t>
            </a:r>
            <a:r>
              <a:rPr lang="en-US" sz="5600" dirty="0" err="1" smtClean="0">
                <a:solidFill>
                  <a:schemeClr val="bg1"/>
                </a:solidFill>
              </a:rPr>
              <a:t>ndmodule</a:t>
            </a:r>
            <a:endParaRPr lang="en-US" sz="5600" dirty="0" smtClean="0">
              <a:solidFill>
                <a:schemeClr val="bg1"/>
              </a:solidFill>
            </a:endParaRPr>
          </a:p>
          <a:p>
            <a:pPr marL="548640" lvl="1">
              <a:lnSpc>
                <a:spcPct val="120000"/>
              </a:lnSpc>
              <a:spcBef>
                <a:spcPts val="0"/>
              </a:spcBef>
              <a:buNone/>
            </a:pPr>
            <a:endParaRPr lang="en-US" sz="5600" dirty="0" smtClean="0">
              <a:solidFill>
                <a:schemeClr val="bg1"/>
              </a:solidFill>
            </a:endParaRPr>
          </a:p>
          <a:p>
            <a:pPr marL="548640" lvl="1">
              <a:lnSpc>
                <a:spcPct val="120000"/>
              </a:lnSpc>
              <a:spcBef>
                <a:spcPts val="0"/>
              </a:spcBef>
              <a:buNone/>
            </a:pPr>
            <a:r>
              <a:rPr lang="en-US" sz="5600" dirty="0" smtClean="0">
                <a:solidFill>
                  <a:schemeClr val="bg1"/>
                </a:solidFill>
              </a:rPr>
              <a:t> module timer(</a:t>
            </a:r>
            <a:r>
              <a:rPr lang="en-US" sz="5600" dirty="0" err="1" smtClean="0">
                <a:solidFill>
                  <a:schemeClr val="bg1"/>
                </a:solidFill>
              </a:rPr>
              <a:t>clkin</a:t>
            </a:r>
            <a:r>
              <a:rPr lang="en-US" sz="5600" dirty="0" smtClean="0">
                <a:solidFill>
                  <a:schemeClr val="bg1"/>
                </a:solidFill>
              </a:rPr>
              <a:t>, </a:t>
            </a:r>
            <a:r>
              <a:rPr lang="en-US" sz="5600" dirty="0" err="1" smtClean="0">
                <a:solidFill>
                  <a:schemeClr val="bg1"/>
                </a:solidFill>
              </a:rPr>
              <a:t>clkout</a:t>
            </a:r>
            <a:r>
              <a:rPr lang="en-US" sz="5600" dirty="0" smtClean="0">
                <a:solidFill>
                  <a:schemeClr val="bg1"/>
                </a:solidFill>
              </a:rPr>
              <a:t>);</a:t>
            </a:r>
          </a:p>
          <a:p>
            <a:pPr marL="548640" lvl="1">
              <a:lnSpc>
                <a:spcPct val="120000"/>
              </a:lnSpc>
              <a:spcBef>
                <a:spcPts val="0"/>
              </a:spcBef>
              <a:buNone/>
            </a:pPr>
            <a:r>
              <a:rPr lang="en-US" sz="5600" dirty="0" smtClean="0">
                <a:solidFill>
                  <a:schemeClr val="bg1"/>
                </a:solidFill>
              </a:rPr>
              <a:t>	 input </a:t>
            </a:r>
            <a:r>
              <a:rPr lang="en-US" sz="5600" dirty="0" err="1" smtClean="0">
                <a:solidFill>
                  <a:schemeClr val="bg1"/>
                </a:solidFill>
              </a:rPr>
              <a:t>clkin</a:t>
            </a:r>
            <a:r>
              <a:rPr lang="en-US" sz="5600" dirty="0" smtClean="0">
                <a:solidFill>
                  <a:schemeClr val="bg1"/>
                </a:solidFill>
              </a:rPr>
              <a:t>; </a:t>
            </a:r>
          </a:p>
          <a:p>
            <a:pPr marL="548640" lvl="1">
              <a:lnSpc>
                <a:spcPct val="120000"/>
              </a:lnSpc>
              <a:spcBef>
                <a:spcPts val="0"/>
              </a:spcBef>
              <a:buNone/>
            </a:pPr>
            <a:r>
              <a:rPr lang="en-US" sz="5600" dirty="0" smtClean="0">
                <a:solidFill>
                  <a:schemeClr val="bg1"/>
                </a:solidFill>
              </a:rPr>
              <a:t>	output </a:t>
            </a:r>
            <a:r>
              <a:rPr lang="en-US" sz="5600" dirty="0" err="1" smtClean="0">
                <a:solidFill>
                  <a:schemeClr val="bg1"/>
                </a:solidFill>
              </a:rPr>
              <a:t>clkout</a:t>
            </a:r>
            <a:r>
              <a:rPr lang="en-US" sz="5600" dirty="0" smtClean="0">
                <a:solidFill>
                  <a:schemeClr val="bg1"/>
                </a:solidFill>
              </a:rPr>
              <a:t>; </a:t>
            </a:r>
          </a:p>
          <a:p>
            <a:pPr marL="548640" lvl="1">
              <a:lnSpc>
                <a:spcPct val="120000"/>
              </a:lnSpc>
              <a:spcBef>
                <a:spcPts val="0"/>
              </a:spcBef>
              <a:buNone/>
            </a:pPr>
            <a:r>
              <a:rPr lang="en-US" sz="5600" dirty="0" smtClean="0">
                <a:solidFill>
                  <a:schemeClr val="bg1"/>
                </a:solidFill>
              </a:rPr>
              <a:t>	</a:t>
            </a:r>
          </a:p>
          <a:p>
            <a:pPr marL="548640" lvl="1">
              <a:lnSpc>
                <a:spcPct val="120000"/>
              </a:lnSpc>
              <a:spcBef>
                <a:spcPts val="0"/>
              </a:spcBef>
              <a:buNone/>
            </a:pPr>
            <a:r>
              <a:rPr lang="en-US" sz="5600" dirty="0">
                <a:solidFill>
                  <a:schemeClr val="bg1"/>
                </a:solidFill>
              </a:rPr>
              <a:t>	</a:t>
            </a:r>
            <a:r>
              <a:rPr lang="en-US" sz="5600" dirty="0" smtClean="0">
                <a:solidFill>
                  <a:schemeClr val="bg1"/>
                </a:solidFill>
              </a:rPr>
              <a:t>parameter n = 2;</a:t>
            </a:r>
          </a:p>
          <a:p>
            <a:pPr marL="548640" lvl="1">
              <a:lnSpc>
                <a:spcPct val="120000"/>
              </a:lnSpc>
              <a:spcBef>
                <a:spcPts val="0"/>
              </a:spcBef>
              <a:buNone/>
            </a:pPr>
            <a:r>
              <a:rPr lang="en-US" sz="5600" dirty="0" smtClean="0">
                <a:solidFill>
                  <a:schemeClr val="bg1"/>
                </a:solidFill>
              </a:rPr>
              <a:t> 	</a:t>
            </a:r>
            <a:r>
              <a:rPr lang="en-US" sz="5600" dirty="0" err="1" smtClean="0">
                <a:solidFill>
                  <a:schemeClr val="bg1"/>
                </a:solidFill>
              </a:rPr>
              <a:t>reg</a:t>
            </a:r>
            <a:r>
              <a:rPr lang="en-US" sz="5600" dirty="0" smtClean="0">
                <a:solidFill>
                  <a:schemeClr val="bg1"/>
                </a:solidFill>
              </a:rPr>
              <a:t> [n:0] count;</a:t>
            </a:r>
          </a:p>
          <a:p>
            <a:pPr marL="548640" lvl="1">
              <a:lnSpc>
                <a:spcPct val="120000"/>
              </a:lnSpc>
              <a:spcBef>
                <a:spcPts val="0"/>
              </a:spcBef>
              <a:buNone/>
            </a:pPr>
            <a:r>
              <a:rPr lang="en-US" sz="5600" dirty="0" smtClean="0">
                <a:solidFill>
                  <a:schemeClr val="bg1"/>
                </a:solidFill>
              </a:rPr>
              <a:t> 	</a:t>
            </a:r>
          </a:p>
          <a:p>
            <a:pPr marL="548640" lvl="1">
              <a:lnSpc>
                <a:spcPct val="120000"/>
              </a:lnSpc>
              <a:spcBef>
                <a:spcPts val="0"/>
              </a:spcBef>
              <a:buNone/>
            </a:pPr>
            <a:r>
              <a:rPr lang="en-US" sz="5600" dirty="0">
                <a:solidFill>
                  <a:schemeClr val="bg1"/>
                </a:solidFill>
              </a:rPr>
              <a:t>	</a:t>
            </a:r>
            <a:r>
              <a:rPr lang="en-US" sz="5600" dirty="0" smtClean="0">
                <a:solidFill>
                  <a:schemeClr val="bg1"/>
                </a:solidFill>
              </a:rPr>
              <a:t>always@(</a:t>
            </a:r>
            <a:r>
              <a:rPr lang="en-US" sz="5600" dirty="0" err="1" smtClean="0">
                <a:solidFill>
                  <a:schemeClr val="bg1"/>
                </a:solidFill>
              </a:rPr>
              <a:t>posedge</a:t>
            </a:r>
            <a:r>
              <a:rPr lang="en-US" sz="5600" dirty="0" smtClean="0">
                <a:solidFill>
                  <a:schemeClr val="bg1"/>
                </a:solidFill>
              </a:rPr>
              <a:t> </a:t>
            </a:r>
            <a:r>
              <a:rPr lang="en-US" sz="5600" dirty="0" err="1" smtClean="0">
                <a:solidFill>
                  <a:schemeClr val="bg1"/>
                </a:solidFill>
              </a:rPr>
              <a:t>clkin</a:t>
            </a:r>
            <a:r>
              <a:rPr lang="en-US" sz="5600" dirty="0" smtClean="0">
                <a:solidFill>
                  <a:schemeClr val="bg1"/>
                </a:solidFill>
              </a:rPr>
              <a:t>) </a:t>
            </a:r>
          </a:p>
          <a:p>
            <a:pPr marL="548640" lvl="1">
              <a:lnSpc>
                <a:spcPct val="120000"/>
              </a:lnSpc>
              <a:spcBef>
                <a:spcPts val="0"/>
              </a:spcBef>
              <a:buNone/>
            </a:pPr>
            <a:r>
              <a:rPr lang="en-US" sz="5600" dirty="0" smtClean="0">
                <a:solidFill>
                  <a:schemeClr val="bg1"/>
                </a:solidFill>
              </a:rPr>
              <a:t>	begin count &lt;= count + 1'b1; </a:t>
            </a:r>
          </a:p>
          <a:p>
            <a:pPr marL="548640" lvl="1">
              <a:lnSpc>
                <a:spcPct val="120000"/>
              </a:lnSpc>
              <a:spcBef>
                <a:spcPts val="0"/>
              </a:spcBef>
              <a:buNone/>
            </a:pPr>
            <a:r>
              <a:rPr lang="en-US" sz="5600" dirty="0" smtClean="0">
                <a:solidFill>
                  <a:schemeClr val="bg1"/>
                </a:solidFill>
              </a:rPr>
              <a:t>	end </a:t>
            </a:r>
          </a:p>
          <a:p>
            <a:pPr marL="548640" lvl="1">
              <a:lnSpc>
                <a:spcPct val="120000"/>
              </a:lnSpc>
              <a:spcBef>
                <a:spcPts val="0"/>
              </a:spcBef>
              <a:buNone/>
            </a:pPr>
            <a:r>
              <a:rPr lang="en-US" sz="5600" dirty="0" smtClean="0">
                <a:solidFill>
                  <a:schemeClr val="bg1"/>
                </a:solidFill>
              </a:rPr>
              <a:t>	assign </a:t>
            </a:r>
            <a:r>
              <a:rPr lang="en-US" sz="5600" dirty="0" err="1" smtClean="0">
                <a:solidFill>
                  <a:schemeClr val="bg1"/>
                </a:solidFill>
              </a:rPr>
              <a:t>clkout</a:t>
            </a:r>
            <a:r>
              <a:rPr lang="en-US" sz="5600" dirty="0" smtClean="0">
                <a:solidFill>
                  <a:schemeClr val="bg1"/>
                </a:solidFill>
              </a:rPr>
              <a:t> = count[n]; </a:t>
            </a:r>
          </a:p>
          <a:p>
            <a:pPr marL="548640" lvl="1">
              <a:lnSpc>
                <a:spcPct val="120000"/>
              </a:lnSpc>
              <a:spcBef>
                <a:spcPts val="0"/>
              </a:spcBef>
              <a:buNone/>
            </a:pPr>
            <a:r>
              <a:rPr lang="en-US" sz="5600" dirty="0" err="1" smtClean="0">
                <a:solidFill>
                  <a:schemeClr val="bg1"/>
                </a:solidFill>
              </a:rPr>
              <a:t>endmodule</a:t>
            </a:r>
            <a:r>
              <a:rPr lang="en-US" sz="5600" dirty="0" smtClean="0">
                <a:solidFill>
                  <a:schemeClr val="bg1"/>
                </a:solidFill>
              </a:rPr>
              <a:t> </a:t>
            </a:r>
          </a:p>
          <a:p>
            <a:r>
              <a:rPr lang="en-US" sz="6400" dirty="0" smtClean="0"/>
              <a:t>Firstly a timer module timer is declared with a default parameter n set as 2. This causes the output of the module to act as a divide by 4 counter.</a:t>
            </a:r>
          </a:p>
          <a:p>
            <a:r>
              <a:rPr lang="en-US" sz="6400" dirty="0" smtClean="0"/>
              <a:t>In the top-level module Test, three instances of timer are created. The first instance creates a timer with the default setting (divide by 4). The second instance overrides the default setting to 3 ( #(3) ) giving a divide by 8. And the third instance uses the </a:t>
            </a:r>
            <a:r>
              <a:rPr lang="en-US" sz="6400" dirty="0" err="1" smtClean="0"/>
              <a:t>defparam</a:t>
            </a:r>
            <a:r>
              <a:rPr lang="en-US" sz="6400" dirty="0" smtClean="0"/>
              <a:t> keyword to overwrite the default setting to 4, giving a divide by 16 timer.</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1.6 Operators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Operators in </a:t>
            </a:r>
            <a:r>
              <a:rPr lang="en-US" dirty="0" err="1" smtClean="0"/>
              <a:t>Verilog</a:t>
            </a:r>
            <a:r>
              <a:rPr lang="en-US" dirty="0" smtClean="0"/>
              <a:t> are similar to operators found in other languages. </a:t>
            </a:r>
          </a:p>
          <a:p>
            <a:r>
              <a:rPr lang="en-US" dirty="0" smtClean="0"/>
              <a:t>Operators can be used in both continuous and procedural assignments</a:t>
            </a:r>
          </a:p>
          <a:p>
            <a:r>
              <a:rPr lang="en-US" b="1" dirty="0" smtClean="0"/>
              <a:t>1.6.1 Arithmetic</a:t>
            </a:r>
          </a:p>
          <a:p>
            <a:r>
              <a:rPr lang="en-US" dirty="0" smtClean="0"/>
              <a:t>The list of arithmetic operators supported by </a:t>
            </a:r>
            <a:r>
              <a:rPr lang="en-US" dirty="0" err="1" smtClean="0"/>
              <a:t>Verilog</a:t>
            </a:r>
            <a:r>
              <a:rPr lang="en-US" dirty="0" smtClean="0"/>
              <a:t> are listed below:</a:t>
            </a:r>
          </a:p>
          <a:p>
            <a:pPr lvl="1">
              <a:buFont typeface="Wingdings" pitchFamily="2" charset="2"/>
              <a:buChar char="v"/>
            </a:pPr>
            <a:r>
              <a:rPr lang="en-US" dirty="0" smtClean="0"/>
              <a:t>+ (addition)</a:t>
            </a:r>
          </a:p>
          <a:p>
            <a:pPr lvl="1">
              <a:buFont typeface="Wingdings" pitchFamily="2" charset="2"/>
              <a:buChar char="v"/>
            </a:pPr>
            <a:r>
              <a:rPr lang="en-US" dirty="0" smtClean="0"/>
              <a:t>- (subtraction)</a:t>
            </a:r>
          </a:p>
          <a:p>
            <a:pPr lvl="1">
              <a:buFont typeface="Wingdings" pitchFamily="2" charset="2"/>
              <a:buChar char="v"/>
            </a:pPr>
            <a:r>
              <a:rPr lang="en-US" dirty="0" smtClean="0"/>
              <a:t>* (multiplication)</a:t>
            </a:r>
          </a:p>
          <a:p>
            <a:pPr lvl="1">
              <a:buFont typeface="Wingdings" pitchFamily="2" charset="2"/>
              <a:buChar char="v"/>
            </a:pPr>
            <a:r>
              <a:rPr lang="en-US" dirty="0" smtClean="0"/>
              <a:t>/ (division)</a:t>
            </a:r>
          </a:p>
          <a:p>
            <a:pPr lvl="1">
              <a:buFont typeface="Wingdings" pitchFamily="2" charset="2"/>
              <a:buChar char="v"/>
            </a:pPr>
            <a:r>
              <a:rPr lang="en-US" dirty="0" smtClean="0"/>
              <a:t>% (modulus) </a:t>
            </a:r>
          </a:p>
          <a:p>
            <a:r>
              <a:rPr lang="en-US" b="1" dirty="0" smtClean="0"/>
              <a:t>1.6.2 Relational</a:t>
            </a:r>
          </a:p>
          <a:p>
            <a:r>
              <a:rPr lang="en-US" dirty="0" smtClean="0"/>
              <a:t>Relational operators compare two operands and return a single bit. These operators </a:t>
            </a:r>
            <a:r>
              <a:rPr lang="en-US" dirty="0" err="1" smtClean="0"/>
              <a:t>synthesise</a:t>
            </a:r>
            <a:r>
              <a:rPr lang="en-US" dirty="0" smtClean="0"/>
              <a:t> into comparators.</a:t>
            </a:r>
          </a:p>
          <a:p>
            <a:pPr lvl="1">
              <a:buFont typeface="Wingdings" pitchFamily="2" charset="2"/>
              <a:buChar char="v"/>
            </a:pPr>
            <a:r>
              <a:rPr lang="en-US" dirty="0" smtClean="0"/>
              <a:t>&lt; (less than) </a:t>
            </a:r>
          </a:p>
          <a:p>
            <a:pPr lvl="1">
              <a:buFont typeface="Wingdings" pitchFamily="2" charset="2"/>
              <a:buChar char="v"/>
            </a:pPr>
            <a:r>
              <a:rPr lang="en-US" dirty="0" smtClean="0"/>
              <a:t>&lt;= (less than or equal to)</a:t>
            </a:r>
          </a:p>
          <a:p>
            <a:pPr lvl="1">
              <a:buFont typeface="Wingdings" pitchFamily="2" charset="2"/>
              <a:buChar char="v"/>
            </a:pPr>
            <a:r>
              <a:rPr lang="en-US" dirty="0" smtClean="0"/>
              <a:t>&gt; (greater than)</a:t>
            </a:r>
          </a:p>
          <a:p>
            <a:pPr lvl="1">
              <a:buFont typeface="Wingdings" pitchFamily="2" charset="2"/>
              <a:buChar char="v"/>
            </a:pPr>
            <a:r>
              <a:rPr lang="en-US" dirty="0" smtClean="0"/>
              <a:t>&gt;= (greater than or equal to)</a:t>
            </a:r>
          </a:p>
          <a:p>
            <a:pPr lvl="1">
              <a:buFont typeface="Wingdings" pitchFamily="2" charset="2"/>
              <a:buChar char="v"/>
            </a:pPr>
            <a:r>
              <a:rPr lang="en-US" dirty="0" smtClean="0"/>
              <a:t>== (equal to)</a:t>
            </a:r>
          </a:p>
          <a:p>
            <a:pPr lvl="1">
              <a:buFont typeface="Wingdings" pitchFamily="2" charset="2"/>
              <a:buChar char="v"/>
            </a:pPr>
            <a:r>
              <a:rPr lang="en-US" dirty="0" smtClean="0"/>
              <a:t>!= (not equal to)</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1.6-Operators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1.6.3 Bit-wise</a:t>
            </a:r>
          </a:p>
          <a:p>
            <a:r>
              <a:rPr lang="en-US" dirty="0" smtClean="0"/>
              <a:t>Bit-wise operators carry out a bit-by-bit comparison of two operands.</a:t>
            </a:r>
          </a:p>
          <a:p>
            <a:pPr lvl="1">
              <a:buFont typeface="Wingdings" pitchFamily="2" charset="2"/>
              <a:buChar char="v"/>
            </a:pPr>
            <a:r>
              <a:rPr lang="en-US" dirty="0" smtClean="0"/>
              <a:t>~ (bit-wise NOT)</a:t>
            </a:r>
          </a:p>
          <a:p>
            <a:pPr lvl="1">
              <a:buFont typeface="Wingdings" pitchFamily="2" charset="2"/>
              <a:buChar char="v"/>
            </a:pPr>
            <a:r>
              <a:rPr lang="en-US" dirty="0" smtClean="0"/>
              <a:t>&amp; (bit-wise AND)</a:t>
            </a:r>
          </a:p>
          <a:p>
            <a:pPr lvl="1">
              <a:buFont typeface="Wingdings" pitchFamily="2" charset="2"/>
              <a:buChar char="v"/>
            </a:pPr>
            <a:r>
              <a:rPr lang="en-US" dirty="0" smtClean="0"/>
              <a:t>| (bit-wise OR)</a:t>
            </a:r>
          </a:p>
          <a:p>
            <a:pPr lvl="1">
              <a:buFont typeface="Wingdings" pitchFamily="2" charset="2"/>
              <a:buChar char="v"/>
            </a:pPr>
            <a:r>
              <a:rPr lang="en-US" dirty="0" smtClean="0"/>
              <a:t>^ (bit-wise XOR)</a:t>
            </a:r>
          </a:p>
          <a:p>
            <a:pPr lvl="1">
              <a:buFont typeface="Wingdings" pitchFamily="2" charset="2"/>
              <a:buChar char="v"/>
            </a:pPr>
            <a:r>
              <a:rPr lang="en-US" dirty="0" smtClean="0"/>
              <a:t>~^ (bit-wise XNOR)</a:t>
            </a:r>
          </a:p>
          <a:p>
            <a:r>
              <a:rPr lang="en-US" b="1" dirty="0" smtClean="0"/>
              <a:t>1.6.4 Logical</a:t>
            </a:r>
          </a:p>
          <a:p>
            <a:r>
              <a:rPr lang="en-US" dirty="0" smtClean="0"/>
              <a:t>Logical operators return a single bit. They can work on expressions, integers, and groups of bits. If any of the bits in the operand are non-zero then it is treated as a logic 1. Logic operators are typically used with if..else statements.</a:t>
            </a:r>
          </a:p>
          <a:p>
            <a:pPr lvl="1">
              <a:buFont typeface="Wingdings" pitchFamily="2" charset="2"/>
              <a:buChar char="v"/>
            </a:pPr>
            <a:r>
              <a:rPr lang="en-US" dirty="0" smtClean="0"/>
              <a:t>! (Logical NOT)</a:t>
            </a:r>
          </a:p>
          <a:p>
            <a:pPr lvl="1">
              <a:buFont typeface="Wingdings" pitchFamily="2" charset="2"/>
              <a:buChar char="v"/>
            </a:pPr>
            <a:r>
              <a:rPr lang="en-US" dirty="0" smtClean="0"/>
              <a:t>&amp;&amp; (Logical AND)</a:t>
            </a:r>
          </a:p>
          <a:p>
            <a:pPr lvl="1">
              <a:buFont typeface="Wingdings" pitchFamily="2" charset="2"/>
              <a:buChar char="v"/>
            </a:pPr>
            <a:r>
              <a:rPr lang="en-US" dirty="0" smtClean="0"/>
              <a:t>|| (Logical OR)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1.6-Operators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1.6.5 Reduction</a:t>
            </a:r>
          </a:p>
          <a:p>
            <a:r>
              <a:rPr lang="en-US" dirty="0" smtClean="0"/>
              <a:t>Reduction operators operate on all the bits of a vector. For instance if we have a vector [2:0] a. Then z = &amp;a returns 1 if all the bits of 'a' are 1.</a:t>
            </a:r>
          </a:p>
          <a:p>
            <a:pPr lvl="1">
              <a:buFont typeface="Wingdings" pitchFamily="2" charset="2"/>
              <a:buChar char="v"/>
            </a:pPr>
            <a:r>
              <a:rPr lang="en-US" dirty="0" smtClean="0"/>
              <a:t>&amp; (reduction AND)</a:t>
            </a:r>
          </a:p>
          <a:p>
            <a:pPr lvl="1">
              <a:buFont typeface="Wingdings" pitchFamily="2" charset="2"/>
              <a:buChar char="v"/>
            </a:pPr>
            <a:r>
              <a:rPr lang="en-US" dirty="0" smtClean="0"/>
              <a:t>| (reduction OR) </a:t>
            </a:r>
          </a:p>
          <a:p>
            <a:pPr lvl="1">
              <a:buFont typeface="Wingdings" pitchFamily="2" charset="2"/>
              <a:buChar char="v"/>
            </a:pPr>
            <a:r>
              <a:rPr lang="en-US" dirty="0" smtClean="0"/>
              <a:t>~&amp; (reduction NAND)</a:t>
            </a:r>
          </a:p>
          <a:p>
            <a:pPr lvl="1">
              <a:buFont typeface="Wingdings" pitchFamily="2" charset="2"/>
              <a:buChar char="v"/>
            </a:pPr>
            <a:r>
              <a:rPr lang="en-US" dirty="0" smtClean="0"/>
              <a:t>~| (reduction NOR) </a:t>
            </a:r>
          </a:p>
          <a:p>
            <a:pPr lvl="1">
              <a:buFont typeface="Wingdings" pitchFamily="2" charset="2"/>
              <a:buChar char="v"/>
            </a:pPr>
            <a:r>
              <a:rPr lang="en-US" dirty="0" smtClean="0"/>
              <a:t>^ (reduction XOR)</a:t>
            </a:r>
          </a:p>
          <a:p>
            <a:pPr lvl="1">
              <a:buFont typeface="Wingdings" pitchFamily="2" charset="2"/>
              <a:buChar char="v"/>
            </a:pPr>
            <a:r>
              <a:rPr lang="en-US" dirty="0" smtClean="0"/>
              <a:t>~^ (reduction XNOR) </a:t>
            </a:r>
          </a:p>
          <a:p>
            <a:r>
              <a:rPr lang="en-US" b="1" dirty="0" smtClean="0"/>
              <a:t>1.6.6 Shift</a:t>
            </a:r>
          </a:p>
          <a:p>
            <a:r>
              <a:rPr lang="en-US" dirty="0" smtClean="0"/>
              <a:t>Shift operators shift the first operand by the number of bits specified in the second operand. Empty positions are filled with zeros.</a:t>
            </a:r>
          </a:p>
          <a:p>
            <a:pPr lvl="1">
              <a:buFont typeface="Wingdings" pitchFamily="2" charset="2"/>
              <a:buChar char="v"/>
            </a:pPr>
            <a:r>
              <a:rPr lang="en-US" dirty="0" smtClean="0"/>
              <a:t>&lt;&lt; (shift left)</a:t>
            </a:r>
          </a:p>
          <a:p>
            <a:pPr lvl="1">
              <a:buFont typeface="Wingdings" pitchFamily="2" charset="2"/>
              <a:buChar char="v"/>
            </a:pPr>
            <a:r>
              <a:rPr lang="en-US" dirty="0" smtClean="0"/>
              <a:t>&gt;&gt; (shift right)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1.6-Operators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1.6.7 Concatenation</a:t>
            </a:r>
          </a:p>
          <a:p>
            <a:r>
              <a:rPr lang="en-US" dirty="0" smtClean="0"/>
              <a:t>The concatenation operator combines two or more operands to form a larger vector.</a:t>
            </a:r>
          </a:p>
          <a:p>
            <a:pPr lvl="1">
              <a:buFont typeface="Wingdings" pitchFamily="2" charset="2"/>
              <a:buChar char="v"/>
            </a:pPr>
            <a:r>
              <a:rPr lang="en-US" dirty="0" smtClean="0"/>
              <a:t>{ } (concatenation)</a:t>
            </a:r>
          </a:p>
          <a:p>
            <a:r>
              <a:rPr lang="en-US" dirty="0" smtClean="0"/>
              <a:t>Example if a = 0010 and b = 110010 then z = {</a:t>
            </a:r>
            <a:r>
              <a:rPr lang="en-US" dirty="0" err="1" smtClean="0"/>
              <a:t>a,b</a:t>
            </a:r>
            <a:r>
              <a:rPr lang="en-US" dirty="0" smtClean="0"/>
              <a:t>} gives z = '0010110010' </a:t>
            </a:r>
          </a:p>
          <a:p>
            <a:r>
              <a:rPr lang="en-US" b="1" dirty="0" smtClean="0"/>
              <a:t>1.6.8 Replication</a:t>
            </a:r>
          </a:p>
          <a:p>
            <a:r>
              <a:rPr lang="en-US" dirty="0" smtClean="0"/>
              <a:t>The replication operator makes multiple copies of an item.</a:t>
            </a:r>
          </a:p>
          <a:p>
            <a:pPr lvl="1">
              <a:buFont typeface="Wingdings" pitchFamily="2" charset="2"/>
              <a:buChar char="v"/>
            </a:pPr>
            <a:r>
              <a:rPr lang="en-US" dirty="0" smtClean="0"/>
              <a:t>{n{item}} (n times replication of item)</a:t>
            </a:r>
          </a:p>
          <a:p>
            <a:r>
              <a:rPr lang="en-US" dirty="0" smtClean="0"/>
              <a:t>Example if a = 0010 then y = {2{a}} gives y = '00100010' </a:t>
            </a:r>
          </a:p>
          <a:p>
            <a:r>
              <a:rPr lang="en-US" b="1" dirty="0" smtClean="0"/>
              <a:t>1.6.9 Conditional</a:t>
            </a:r>
          </a:p>
          <a:p>
            <a:r>
              <a:rPr lang="en-US" dirty="0" smtClean="0"/>
              <a:t>The conditional operator returns one of two expressions based on a condition. This operator </a:t>
            </a:r>
            <a:r>
              <a:rPr lang="en-US" dirty="0" err="1" smtClean="0"/>
              <a:t>synthesises</a:t>
            </a:r>
            <a:r>
              <a:rPr lang="en-US" dirty="0" smtClean="0"/>
              <a:t> to a multiplexer.</a:t>
            </a:r>
          </a:p>
          <a:p>
            <a:pPr lvl="1">
              <a:buFont typeface="Wingdings" pitchFamily="2" charset="2"/>
              <a:buChar char="v"/>
            </a:pPr>
            <a:r>
              <a:rPr lang="en-US" dirty="0" smtClean="0"/>
              <a:t>(condition) ? result1 if true : result2 if false</a:t>
            </a:r>
          </a:p>
          <a:p>
            <a:r>
              <a:rPr lang="en-US" dirty="0" smtClean="0"/>
              <a:t>Example z = (x) ? a : b returns a if x is true or returns b if x is false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3962400"/>
            <a:ext cx="3733800" cy="1752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1.7 Operands</a:t>
            </a:r>
            <a:endParaRPr lang="en-US" dirty="0"/>
          </a:p>
        </p:txBody>
      </p:sp>
      <p:sp>
        <p:nvSpPr>
          <p:cNvPr id="3" name="Content Placeholder 2"/>
          <p:cNvSpPr>
            <a:spLocks noGrp="1"/>
          </p:cNvSpPr>
          <p:nvPr>
            <p:ph idx="1"/>
          </p:nvPr>
        </p:nvSpPr>
        <p:spPr>
          <a:xfrm>
            <a:off x="914400" y="1600200"/>
            <a:ext cx="7772400" cy="4571999"/>
          </a:xfrm>
        </p:spPr>
        <p:txBody>
          <a:bodyPr>
            <a:normAutofit fontScale="70000" lnSpcReduction="20000"/>
          </a:bodyPr>
          <a:lstStyle/>
          <a:p>
            <a:r>
              <a:rPr lang="en-US" b="1" dirty="0" smtClean="0"/>
              <a:t>1.7.1 Numbers</a:t>
            </a:r>
          </a:p>
          <a:p>
            <a:r>
              <a:rPr lang="en-US" dirty="0" smtClean="0"/>
              <a:t>Unless defined by the designer the size of a </a:t>
            </a:r>
            <a:r>
              <a:rPr lang="en-US" dirty="0" err="1" smtClean="0"/>
              <a:t>Verilog</a:t>
            </a:r>
            <a:r>
              <a:rPr lang="en-US" dirty="0" smtClean="0"/>
              <a:t> number is 32-bits wide. The format of a </a:t>
            </a:r>
            <a:r>
              <a:rPr lang="en-US" dirty="0" err="1" smtClean="0"/>
              <a:t>Verilog</a:t>
            </a:r>
            <a:r>
              <a:rPr lang="en-US" dirty="0" smtClean="0"/>
              <a:t> number is </a:t>
            </a:r>
            <a:r>
              <a:rPr lang="en-US" dirty="0" err="1" smtClean="0"/>
              <a:t>size'base</a:t>
            </a:r>
            <a:r>
              <a:rPr lang="en-US" dirty="0" smtClean="0"/>
              <a:t> value. If no size is specified then the number is assumed to be 32-bit. All numbers are padded to the left with zeros if necessary. The available base formats are, b - binary, o - octal, d - decimal, and h - hexadecimal. Some examples follow.</a:t>
            </a:r>
          </a:p>
          <a:p>
            <a:endParaRPr lang="en-US" dirty="0" smtClean="0"/>
          </a:p>
          <a:p>
            <a:pPr lvl="2">
              <a:buNone/>
            </a:pPr>
            <a:r>
              <a:rPr lang="en-US" dirty="0" smtClean="0">
                <a:solidFill>
                  <a:schemeClr val="bg1"/>
                </a:solidFill>
              </a:rPr>
              <a:t>476 //32 bit decimal </a:t>
            </a:r>
          </a:p>
          <a:p>
            <a:pPr lvl="2">
              <a:buNone/>
            </a:pPr>
            <a:r>
              <a:rPr lang="en-US" dirty="0" smtClean="0">
                <a:solidFill>
                  <a:schemeClr val="bg1"/>
                </a:solidFill>
              </a:rPr>
              <a:t>8'd255 //8 bit decimal </a:t>
            </a:r>
          </a:p>
          <a:p>
            <a:pPr lvl="2">
              <a:buNone/>
            </a:pPr>
            <a:r>
              <a:rPr lang="en-US" dirty="0" smtClean="0">
                <a:solidFill>
                  <a:schemeClr val="bg1"/>
                </a:solidFill>
              </a:rPr>
              <a:t>1'b0 //single bit binary</a:t>
            </a:r>
          </a:p>
          <a:p>
            <a:pPr lvl="2">
              <a:buNone/>
            </a:pPr>
            <a:r>
              <a:rPr lang="en-US" dirty="0" smtClean="0">
                <a:solidFill>
                  <a:schemeClr val="bg1"/>
                </a:solidFill>
              </a:rPr>
              <a:t> 4'b0110 //4 bit binary </a:t>
            </a:r>
          </a:p>
          <a:p>
            <a:pPr lvl="2">
              <a:buNone/>
            </a:pPr>
            <a:r>
              <a:rPr lang="en-US" dirty="0" smtClean="0">
                <a:solidFill>
                  <a:schemeClr val="bg1"/>
                </a:solidFill>
              </a:rPr>
              <a:t>8'b1100 //8 bit binary 00001100 </a:t>
            </a:r>
          </a:p>
          <a:p>
            <a:pPr lvl="2">
              <a:buNone/>
            </a:pPr>
            <a:r>
              <a:rPr lang="en-US" dirty="0" smtClean="0">
                <a:solidFill>
                  <a:schemeClr val="bg1"/>
                </a:solidFill>
              </a:rPr>
              <a:t>4'hb //4 bit hex number 1011 </a:t>
            </a:r>
          </a:p>
          <a:p>
            <a:pPr lvl="2">
              <a:buNone/>
            </a:pPr>
            <a:r>
              <a:rPr lang="en-US" dirty="0" smtClean="0">
                <a:solidFill>
                  <a:schemeClr val="bg1"/>
                </a:solidFill>
              </a:rPr>
              <a:t>'h9c //32 bit hex</a:t>
            </a:r>
            <a:endParaRPr lang="en-US"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657600"/>
            <a:ext cx="7924800" cy="2438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1.7.2 Bit Selects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Bit selects and part bus selects can be achieved in </a:t>
            </a:r>
            <a:r>
              <a:rPr lang="en-US" dirty="0" err="1" smtClean="0"/>
              <a:t>Verilog</a:t>
            </a:r>
            <a:r>
              <a:rPr lang="en-US" dirty="0" smtClean="0"/>
              <a:t>. The syntax is:</a:t>
            </a:r>
          </a:p>
          <a:p>
            <a:r>
              <a:rPr lang="en-US" dirty="0" err="1" smtClean="0"/>
              <a:t>variable_name</a:t>
            </a:r>
            <a:r>
              <a:rPr lang="en-US" dirty="0" smtClean="0"/>
              <a:t> [index]</a:t>
            </a:r>
          </a:p>
          <a:p>
            <a:r>
              <a:rPr lang="en-US" dirty="0" smtClean="0"/>
              <a:t>variable name[</a:t>
            </a:r>
            <a:r>
              <a:rPr lang="en-US" dirty="0" err="1" smtClean="0"/>
              <a:t>msb:lsb</a:t>
            </a:r>
            <a:r>
              <a:rPr lang="en-US" dirty="0" smtClean="0"/>
              <a:t>] </a:t>
            </a:r>
          </a:p>
          <a:p>
            <a:r>
              <a:rPr lang="en-US" dirty="0" smtClean="0"/>
              <a:t>The following code snippet illustrates how this is done. </a:t>
            </a:r>
          </a:p>
          <a:p>
            <a:endParaRPr lang="en-US" dirty="0" smtClean="0"/>
          </a:p>
          <a:p>
            <a:pPr lvl="2">
              <a:buNone/>
            </a:pPr>
            <a:r>
              <a:rPr lang="en-US" dirty="0" err="1" smtClean="0">
                <a:solidFill>
                  <a:schemeClr val="bg1"/>
                </a:solidFill>
              </a:rPr>
              <a:t>reg</a:t>
            </a:r>
            <a:r>
              <a:rPr lang="en-US" dirty="0" smtClean="0">
                <a:solidFill>
                  <a:schemeClr val="bg1"/>
                </a:solidFill>
              </a:rPr>
              <a:t> [7:0] </a:t>
            </a:r>
            <a:r>
              <a:rPr lang="en-US" dirty="0" err="1" smtClean="0">
                <a:solidFill>
                  <a:schemeClr val="bg1"/>
                </a:solidFill>
              </a:rPr>
              <a:t>a,b</a:t>
            </a:r>
            <a:r>
              <a:rPr lang="en-US" dirty="0" smtClean="0">
                <a:solidFill>
                  <a:schemeClr val="bg1"/>
                </a:solidFill>
              </a:rPr>
              <a:t>;			 //declare the registers </a:t>
            </a:r>
          </a:p>
          <a:p>
            <a:pPr lvl="2">
              <a:buNone/>
            </a:pPr>
            <a:endParaRPr lang="en-US" dirty="0" smtClean="0">
              <a:solidFill>
                <a:schemeClr val="bg1"/>
              </a:solidFill>
            </a:endParaRPr>
          </a:p>
          <a:p>
            <a:pPr lvl="2">
              <a:buNone/>
            </a:pPr>
            <a:r>
              <a:rPr lang="en-US" dirty="0" smtClean="0">
                <a:solidFill>
                  <a:schemeClr val="bg1"/>
                </a:solidFill>
              </a:rPr>
              <a:t>//single bit select </a:t>
            </a:r>
          </a:p>
          <a:p>
            <a:pPr lvl="2">
              <a:buNone/>
            </a:pPr>
            <a:r>
              <a:rPr lang="en-US" dirty="0" smtClean="0">
                <a:solidFill>
                  <a:schemeClr val="bg1"/>
                </a:solidFill>
              </a:rPr>
              <a:t>c = a[6] &amp; b[3]; 		//AND bit 7 of 'a' with bit 4 of 'b‘</a:t>
            </a:r>
          </a:p>
          <a:p>
            <a:pPr lvl="2">
              <a:buNone/>
            </a:pPr>
            <a:r>
              <a:rPr lang="en-US" dirty="0" smtClean="0">
                <a:solidFill>
                  <a:schemeClr val="bg1"/>
                </a:solidFill>
              </a:rPr>
              <a:t> </a:t>
            </a:r>
          </a:p>
          <a:p>
            <a:pPr lvl="2">
              <a:buNone/>
            </a:pPr>
            <a:r>
              <a:rPr lang="en-US" dirty="0" smtClean="0">
                <a:solidFill>
                  <a:schemeClr val="bg1"/>
                </a:solidFill>
              </a:rPr>
              <a:t>//part bit selects</a:t>
            </a:r>
          </a:p>
          <a:p>
            <a:pPr lvl="2">
              <a:buNone/>
            </a:pPr>
            <a:r>
              <a:rPr lang="en-US" dirty="0" smtClean="0">
                <a:solidFill>
                  <a:schemeClr val="bg1"/>
                </a:solidFill>
              </a:rPr>
              <a:t> sum = a[7:5] + b[2:0]; 		//add the 3 </a:t>
            </a:r>
            <a:r>
              <a:rPr lang="en-US" dirty="0" err="1" smtClean="0">
                <a:solidFill>
                  <a:schemeClr val="bg1"/>
                </a:solidFill>
              </a:rPr>
              <a:t>msb</a:t>
            </a:r>
            <a:r>
              <a:rPr lang="en-US" dirty="0" smtClean="0">
                <a:solidFill>
                  <a:schemeClr val="bg1"/>
                </a:solidFill>
              </a:rPr>
              <a:t> of 'a' to 3 </a:t>
            </a:r>
            <a:r>
              <a:rPr lang="en-US" dirty="0" err="1" smtClean="0">
                <a:solidFill>
                  <a:schemeClr val="bg1"/>
                </a:solidFill>
              </a:rPr>
              <a:t>lsb</a:t>
            </a:r>
            <a:r>
              <a:rPr lang="en-US" dirty="0" smtClean="0">
                <a:solidFill>
                  <a:schemeClr val="bg1"/>
                </a:solidFill>
              </a:rPr>
              <a:t> of 'b' </a:t>
            </a:r>
            <a:endParaRPr lang="en-US"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1</a:t>
            </a:r>
            <a:r>
              <a:rPr lang="en-US" b="1" smtClean="0"/>
              <a:t>.8 </a:t>
            </a:r>
            <a:r>
              <a:rPr lang="en-US" b="1" dirty="0" smtClean="0"/>
              <a:t>Compiler Directives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 compiler directive is used to control the compilation of a </a:t>
            </a:r>
            <a:r>
              <a:rPr lang="en-US" dirty="0" err="1" smtClean="0"/>
              <a:t>Verilog</a:t>
            </a:r>
            <a:r>
              <a:rPr lang="en-US" dirty="0" smtClean="0"/>
              <a:t> file. The grave accent mark, `, (usually to the left of the number 1 key) denotes a compiler directive. A directive is effective from the point at which it is declared to the point at which another directive overrides it, even across file boundaries. Compiler directives may appear anywhere in the source description, but it is recommended that they appear outside a module declaration. Some common directives are introduced below. </a:t>
            </a:r>
          </a:p>
          <a:p>
            <a:r>
              <a:rPr lang="en-US" dirty="0" smtClean="0"/>
              <a:t>`include - This compiler directive lets you insert the entire contents of a source file into another file during </a:t>
            </a:r>
            <a:r>
              <a:rPr lang="en-US" dirty="0" err="1" smtClean="0"/>
              <a:t>Verilog</a:t>
            </a:r>
            <a:r>
              <a:rPr lang="en-US" dirty="0" smtClean="0"/>
              <a:t> compilation. The compilation proceeds as though the contents of the included source file appear in place of the `include command. You can use the `include compiler directive to include global or commonly-used definitions and tasks, without encapsulating repeated code within module boundaries.</a:t>
            </a:r>
          </a:p>
          <a:p>
            <a:r>
              <a:rPr lang="en-US" dirty="0" smtClean="0"/>
              <a:t>`define - This compiler directive lets you create macros for text substitution and create macros to trigger the </a:t>
            </a:r>
            <a:r>
              <a:rPr lang="en-US" i="1" dirty="0" smtClean="0"/>
              <a:t>`</a:t>
            </a:r>
            <a:r>
              <a:rPr lang="en-US" i="1" dirty="0" err="1" smtClean="0"/>
              <a:t>ifdef</a:t>
            </a:r>
            <a:r>
              <a:rPr lang="en-US" dirty="0" smtClean="0"/>
              <a:t> compiler directive. You can use text macros both inside and outside module definitions</a:t>
            </a:r>
          </a:p>
          <a:p>
            <a:r>
              <a:rPr lang="en-US" dirty="0" smtClean="0"/>
              <a:t>`</a:t>
            </a:r>
            <a:r>
              <a:rPr lang="en-US" dirty="0" err="1" smtClean="0"/>
              <a:t>undef</a:t>
            </a:r>
            <a:r>
              <a:rPr lang="en-US" dirty="0" smtClean="0"/>
              <a:t> - The `</a:t>
            </a:r>
            <a:r>
              <a:rPr lang="en-US" dirty="0" err="1" smtClean="0"/>
              <a:t>undef</a:t>
            </a:r>
            <a:r>
              <a:rPr lang="en-US" dirty="0" smtClean="0"/>
              <a:t> compiler directive lets you remove definitions of text macros created by the `define compiler directive. This use the `</a:t>
            </a:r>
            <a:r>
              <a:rPr lang="en-US" dirty="0" err="1" smtClean="0"/>
              <a:t>undef</a:t>
            </a:r>
            <a:r>
              <a:rPr lang="en-US" dirty="0" smtClean="0"/>
              <a:t> compiler directive to </a:t>
            </a:r>
            <a:r>
              <a:rPr lang="en-US" dirty="0" err="1" smtClean="0"/>
              <a:t>undefine</a:t>
            </a:r>
            <a:r>
              <a:rPr lang="en-US" dirty="0" smtClean="0"/>
              <a:t> a text macro that you use in more than one file</a:t>
            </a:r>
          </a:p>
          <a:p>
            <a:r>
              <a:rPr lang="en-US" dirty="0" smtClean="0"/>
              <a:t>`</a:t>
            </a:r>
            <a:r>
              <a:rPr lang="en-US" dirty="0" err="1" smtClean="0"/>
              <a:t>ifdef</a:t>
            </a:r>
            <a:r>
              <a:rPr lang="en-US" dirty="0" smtClean="0"/>
              <a:t>...`else...`</a:t>
            </a:r>
            <a:r>
              <a:rPr lang="en-US" dirty="0" err="1" smtClean="0"/>
              <a:t>endif</a:t>
            </a:r>
            <a:r>
              <a:rPr lang="en-US" dirty="0" smtClean="0"/>
              <a:t> - Optionally includes lines of source code during compilation. The `</a:t>
            </a:r>
            <a:r>
              <a:rPr lang="en-US" dirty="0" err="1" smtClean="0"/>
              <a:t>ifdef</a:t>
            </a:r>
            <a:r>
              <a:rPr lang="en-US" dirty="0" smtClean="0"/>
              <a:t> directive checks that a macro has been defined, and if so, compiles the code that follows. If the macro has not been defined, the compiler compiles the code (if any) following the optional `else directive. You can control what code is compiled by choosing whether to define the text macro with `define. The `</a:t>
            </a:r>
            <a:r>
              <a:rPr lang="en-US" dirty="0" err="1" smtClean="0"/>
              <a:t>endif</a:t>
            </a:r>
            <a:r>
              <a:rPr lang="en-US" dirty="0" smtClean="0"/>
              <a:t> directive marks the end of the conditional code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 1.1.1-Abstraction Level</a:t>
            </a:r>
            <a:endParaRPr lang="en-US" dirty="0"/>
          </a:p>
        </p:txBody>
      </p:sp>
      <p:sp>
        <p:nvSpPr>
          <p:cNvPr id="3" name="Content Placeholder 2"/>
          <p:cNvSpPr>
            <a:spLocks noGrp="1"/>
          </p:cNvSpPr>
          <p:nvPr>
            <p:ph idx="1"/>
          </p:nvPr>
        </p:nvSpPr>
        <p:spPr/>
        <p:txBody>
          <a:bodyPr>
            <a:noAutofit/>
          </a:bodyPr>
          <a:lstStyle/>
          <a:p>
            <a:r>
              <a:rPr lang="en-US" sz="1600" dirty="0" smtClean="0"/>
              <a:t>There are three levels of abstraction that can be used to describe digital designs. </a:t>
            </a:r>
          </a:p>
          <a:p>
            <a:pPr lvl="1"/>
            <a:r>
              <a:rPr lang="en-US" sz="1600" dirty="0" smtClean="0"/>
              <a:t>Gate Level</a:t>
            </a:r>
          </a:p>
          <a:p>
            <a:pPr lvl="1"/>
            <a:r>
              <a:rPr lang="en-US" sz="1600" dirty="0" smtClean="0"/>
              <a:t>Data Flow</a:t>
            </a:r>
          </a:p>
          <a:p>
            <a:pPr lvl="1"/>
            <a:r>
              <a:rPr lang="en-US" sz="1600" dirty="0" err="1" smtClean="0"/>
              <a:t>Behavioural</a:t>
            </a:r>
            <a:r>
              <a:rPr lang="en-US" sz="1600" dirty="0" smtClean="0"/>
              <a:t> or Algorithmic Level</a:t>
            </a:r>
          </a:p>
          <a:p>
            <a:r>
              <a:rPr lang="en-US" sz="1600" dirty="0" smtClean="0"/>
              <a:t>Gate level of abstraction describes the circuit purely in terms of gates. This approach works well for simple circuits where the number of gates is small because the designer can instantiate and connect each gate individually. Also this level is very intuitive to the designer because of the direct correspondence between the circuit diagram and the </a:t>
            </a:r>
            <a:r>
              <a:rPr lang="en-US" sz="1600" dirty="0" err="1" smtClean="0"/>
              <a:t>Verilog</a:t>
            </a:r>
            <a:r>
              <a:rPr lang="en-US" sz="1600" dirty="0" smtClean="0"/>
              <a:t> description. </a:t>
            </a:r>
          </a:p>
          <a:p>
            <a:r>
              <a:rPr lang="en-US" sz="1600" dirty="0" smtClean="0"/>
              <a:t>Data Flow allows the designer to design a circuit in terms of the data flow between registers and how a design processes data rather than the implementation of individual gates. The design tools would then convert the description to a gate level circuit.</a:t>
            </a:r>
          </a:p>
          <a:p>
            <a:r>
              <a:rPr lang="en-US" sz="1600" dirty="0" smtClean="0"/>
              <a:t>This level of abstraction allows designers to describe the circuit's functionality in an algorithmic way. That is the designer describes the </a:t>
            </a:r>
            <a:r>
              <a:rPr lang="en-US" sz="1600" dirty="0" err="1" smtClean="0"/>
              <a:t>behaviour</a:t>
            </a:r>
            <a:r>
              <a:rPr lang="en-US" sz="1600" dirty="0" smtClean="0"/>
              <a:t> of the circuit without any consideration to how the circuit transfers to hardware. </a:t>
            </a:r>
          </a:p>
          <a:p>
            <a:r>
              <a:rPr lang="en-US" sz="1600" dirty="0" smtClean="0"/>
              <a:t>Note that the term RTL (Register Transfer Level) is commonly used for a combination of Data Flow and </a:t>
            </a:r>
            <a:r>
              <a:rPr lang="en-US" sz="1600" dirty="0" err="1" smtClean="0"/>
              <a:t>Behavioural</a:t>
            </a:r>
            <a:r>
              <a:rPr lang="en-US" sz="1600" dirty="0" smtClean="0"/>
              <a:t> modeling.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4953000"/>
            <a:ext cx="8382000" cy="1371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 name="Rectangle 5"/>
          <p:cNvSpPr/>
          <p:nvPr/>
        </p:nvSpPr>
        <p:spPr>
          <a:xfrm>
            <a:off x="533400" y="3581400"/>
            <a:ext cx="83058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b="1" dirty="0" smtClean="0"/>
              <a:t>1.1.2-Types of Coding</a:t>
            </a:r>
            <a:endParaRPr lang="en-US" dirty="0"/>
          </a:p>
        </p:txBody>
      </p:sp>
      <p:sp>
        <p:nvSpPr>
          <p:cNvPr id="3" name="Content Placeholder 2"/>
          <p:cNvSpPr>
            <a:spLocks noGrp="1"/>
          </p:cNvSpPr>
          <p:nvPr>
            <p:ph idx="1"/>
          </p:nvPr>
        </p:nvSpPr>
        <p:spPr>
          <a:xfrm>
            <a:off x="457200" y="1600200"/>
            <a:ext cx="8229600" cy="5105399"/>
          </a:xfrm>
        </p:spPr>
        <p:txBody>
          <a:bodyPr>
            <a:normAutofit fontScale="55000" lnSpcReduction="20000"/>
          </a:bodyPr>
          <a:lstStyle/>
          <a:p>
            <a:r>
              <a:rPr lang="en-US" dirty="0" err="1" smtClean="0"/>
              <a:t>Verilog</a:t>
            </a:r>
            <a:r>
              <a:rPr lang="en-US" dirty="0" smtClean="0"/>
              <a:t> HDL allows circuits to be described in two ways, </a:t>
            </a:r>
          </a:p>
          <a:p>
            <a:pPr marL="571500" indent="-571500">
              <a:buFont typeface="+mj-lt"/>
              <a:buAutoNum type="romanLcPeriod"/>
            </a:pPr>
            <a:r>
              <a:rPr lang="en-US" dirty="0" err="1" smtClean="0"/>
              <a:t>structuraly</a:t>
            </a:r>
            <a:r>
              <a:rPr lang="en-US" dirty="0" smtClean="0"/>
              <a:t> (how they are built), or in terms of </a:t>
            </a:r>
          </a:p>
          <a:p>
            <a:pPr marL="571500" indent="-571500">
              <a:buFont typeface="+mj-lt"/>
              <a:buAutoNum type="romanLcPeriod"/>
            </a:pPr>
            <a:r>
              <a:rPr lang="en-US" dirty="0" err="1" smtClean="0"/>
              <a:t>behaviour</a:t>
            </a:r>
            <a:r>
              <a:rPr lang="en-US" dirty="0" smtClean="0"/>
              <a:t>, (what they do).</a:t>
            </a:r>
          </a:p>
          <a:p>
            <a:pPr marL="571500" indent="-571500"/>
            <a:r>
              <a:rPr lang="en-US" dirty="0" smtClean="0"/>
              <a:t> It is important to remember that when you </a:t>
            </a:r>
            <a:r>
              <a:rPr lang="en-US" dirty="0" err="1" smtClean="0"/>
              <a:t>desribe</a:t>
            </a:r>
            <a:r>
              <a:rPr lang="en-US" dirty="0" smtClean="0"/>
              <a:t> your circuits </a:t>
            </a:r>
            <a:r>
              <a:rPr lang="en-US" dirty="0" err="1" smtClean="0"/>
              <a:t>behaviour</a:t>
            </a:r>
            <a:r>
              <a:rPr lang="en-US" dirty="0" smtClean="0"/>
              <a:t> rather than its structure then the </a:t>
            </a:r>
            <a:r>
              <a:rPr lang="en-US" dirty="0" err="1" smtClean="0"/>
              <a:t>systhesis</a:t>
            </a:r>
            <a:r>
              <a:rPr lang="en-US" dirty="0" smtClean="0"/>
              <a:t> tool has to translate the description into logic. </a:t>
            </a:r>
          </a:p>
          <a:p>
            <a:pPr>
              <a:buNone/>
            </a:pPr>
            <a:r>
              <a:rPr lang="en-US" dirty="0" smtClean="0">
                <a:solidFill>
                  <a:srgbClr val="C00000"/>
                </a:solidFill>
              </a:rPr>
              <a:t>Example:</a:t>
            </a:r>
          </a:p>
          <a:p>
            <a:r>
              <a:rPr lang="en-US" sz="2300" dirty="0" smtClean="0"/>
              <a:t>Structural or Continuous - used for primitive descriptions or data flow without storage</a:t>
            </a:r>
          </a:p>
          <a:p>
            <a:pPr>
              <a:buNone/>
            </a:pPr>
            <a:r>
              <a:rPr lang="en-US" dirty="0" smtClean="0"/>
              <a:t>		</a:t>
            </a:r>
            <a:r>
              <a:rPr lang="en-US" dirty="0" smtClean="0">
                <a:solidFill>
                  <a:schemeClr val="bg1"/>
                </a:solidFill>
              </a:rPr>
              <a:t>and(q, a, b);      //structural assignment using </a:t>
            </a:r>
            <a:r>
              <a:rPr lang="en-US" dirty="0" err="1" smtClean="0">
                <a:solidFill>
                  <a:schemeClr val="bg1"/>
                </a:solidFill>
              </a:rPr>
              <a:t>Verilog</a:t>
            </a:r>
            <a:r>
              <a:rPr lang="en-US" dirty="0" smtClean="0">
                <a:solidFill>
                  <a:schemeClr val="bg1"/>
                </a:solidFill>
              </a:rPr>
              <a:t> primitive gate</a:t>
            </a:r>
          </a:p>
          <a:p>
            <a:pPr>
              <a:buNone/>
            </a:pPr>
            <a:r>
              <a:rPr lang="en-US" dirty="0" smtClean="0">
                <a:solidFill>
                  <a:schemeClr val="bg1"/>
                </a:solidFill>
              </a:rPr>
              <a:t>		 assign q = a &amp; b | c;         //continuous assignment</a:t>
            </a:r>
          </a:p>
          <a:p>
            <a:pPr>
              <a:buNone/>
            </a:pPr>
            <a:r>
              <a:rPr lang="en-US" dirty="0" smtClean="0">
                <a:solidFill>
                  <a:srgbClr val="C00000"/>
                </a:solidFill>
              </a:rPr>
              <a:t>Example </a:t>
            </a:r>
          </a:p>
          <a:p>
            <a:r>
              <a:rPr lang="en-US" dirty="0" err="1" smtClean="0"/>
              <a:t>Behavioural</a:t>
            </a:r>
            <a:r>
              <a:rPr lang="en-US" dirty="0" smtClean="0"/>
              <a:t> or Procedural - can be used to describe circuits with storage, and / or combinational logic. This type of coding will be covered in more detail later.</a:t>
            </a:r>
          </a:p>
          <a:p>
            <a:pPr>
              <a:buNone/>
            </a:pPr>
            <a:r>
              <a:rPr lang="en-US" dirty="0" smtClean="0"/>
              <a:t> 		</a:t>
            </a:r>
            <a:r>
              <a:rPr lang="en-US" dirty="0" smtClean="0">
                <a:solidFill>
                  <a:schemeClr val="bg1"/>
                </a:solidFill>
              </a:rPr>
              <a:t>always@(</a:t>
            </a:r>
            <a:r>
              <a:rPr lang="en-US" dirty="0" err="1" smtClean="0">
                <a:solidFill>
                  <a:schemeClr val="bg1"/>
                </a:solidFill>
              </a:rPr>
              <a:t>posedge</a:t>
            </a:r>
            <a:r>
              <a:rPr lang="en-US" dirty="0" smtClean="0">
                <a:solidFill>
                  <a:schemeClr val="bg1"/>
                </a:solidFill>
              </a:rPr>
              <a:t> clock) </a:t>
            </a:r>
          </a:p>
          <a:p>
            <a:pPr>
              <a:buNone/>
            </a:pPr>
            <a:r>
              <a:rPr lang="en-US" dirty="0" smtClean="0">
                <a:solidFill>
                  <a:schemeClr val="bg1"/>
                </a:solidFill>
              </a:rPr>
              <a:t>		begin</a:t>
            </a:r>
          </a:p>
          <a:p>
            <a:pPr>
              <a:buNone/>
            </a:pPr>
            <a:r>
              <a:rPr lang="en-US" dirty="0">
                <a:solidFill>
                  <a:schemeClr val="bg1"/>
                </a:solidFill>
              </a:rPr>
              <a:t> </a:t>
            </a:r>
            <a:r>
              <a:rPr lang="en-US" dirty="0" smtClean="0">
                <a:solidFill>
                  <a:schemeClr val="bg1"/>
                </a:solidFill>
              </a:rPr>
              <a:t>                		 count &lt;= count + 1;</a:t>
            </a:r>
          </a:p>
          <a:p>
            <a:pPr>
              <a:buNone/>
            </a:pPr>
            <a:r>
              <a:rPr lang="en-US" dirty="0">
                <a:solidFill>
                  <a:schemeClr val="bg1"/>
                </a:solidFill>
              </a:rPr>
              <a:t>	</a:t>
            </a:r>
            <a:r>
              <a:rPr lang="en-US" dirty="0" smtClean="0">
                <a:solidFill>
                  <a:schemeClr val="bg1"/>
                </a:solidFill>
              </a:rPr>
              <a:t>           	if(a) z &lt;= b; </a:t>
            </a:r>
          </a:p>
          <a:p>
            <a:pPr>
              <a:buNone/>
            </a:pPr>
            <a:r>
              <a:rPr lang="en-US" dirty="0" smtClean="0">
                <a:solidFill>
                  <a:schemeClr val="bg1"/>
                </a:solidFill>
              </a:rPr>
              <a:t>		end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057400"/>
            <a:ext cx="4572000" cy="3810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1.2-Module Components</a:t>
            </a:r>
            <a:endParaRPr lang="en-US" dirty="0"/>
          </a:p>
        </p:txBody>
      </p:sp>
      <p:sp>
        <p:nvSpPr>
          <p:cNvPr id="3" name="Content Placeholder 2"/>
          <p:cNvSpPr>
            <a:spLocks noGrp="1"/>
          </p:cNvSpPr>
          <p:nvPr>
            <p:ph idx="1"/>
          </p:nvPr>
        </p:nvSpPr>
        <p:spPr/>
        <p:txBody>
          <a:bodyPr>
            <a:normAutofit fontScale="40000" lnSpcReduction="20000"/>
          </a:bodyPr>
          <a:lstStyle/>
          <a:p>
            <a:r>
              <a:rPr lang="en-US" sz="4200" dirty="0" smtClean="0"/>
              <a:t>The main component of a </a:t>
            </a:r>
            <a:r>
              <a:rPr lang="en-US" sz="4200" dirty="0" err="1" smtClean="0"/>
              <a:t>Verilog</a:t>
            </a:r>
            <a:r>
              <a:rPr lang="en-US" sz="4200" dirty="0" smtClean="0"/>
              <a:t> design block is a module. A simple module construction is shown below and illustrates the three levels of abstraction:</a:t>
            </a:r>
          </a:p>
          <a:p>
            <a:pPr>
              <a:buNone/>
            </a:pPr>
            <a:r>
              <a:rPr lang="en-US" dirty="0" smtClean="0"/>
              <a:t>		</a:t>
            </a:r>
            <a:r>
              <a:rPr lang="en-US" dirty="0" smtClean="0">
                <a:solidFill>
                  <a:schemeClr val="bg1"/>
                </a:solidFill>
              </a:rPr>
              <a:t>module </a:t>
            </a:r>
            <a:r>
              <a:rPr lang="en-US" dirty="0" err="1" smtClean="0">
                <a:solidFill>
                  <a:schemeClr val="bg1"/>
                </a:solidFill>
              </a:rPr>
              <a:t>my_new_module</a:t>
            </a:r>
            <a:r>
              <a:rPr lang="en-US" dirty="0" smtClean="0">
                <a:solidFill>
                  <a:schemeClr val="bg1"/>
                </a:solidFill>
              </a:rPr>
              <a:t>(a, b, z);</a:t>
            </a:r>
          </a:p>
          <a:p>
            <a:pPr>
              <a:buNone/>
            </a:pPr>
            <a:r>
              <a:rPr lang="en-US" dirty="0" smtClean="0">
                <a:solidFill>
                  <a:schemeClr val="bg1"/>
                </a:solidFill>
              </a:rPr>
              <a:t>	 	       input a, b; </a:t>
            </a:r>
          </a:p>
          <a:p>
            <a:pPr>
              <a:buNone/>
            </a:pPr>
            <a:r>
              <a:rPr lang="en-US" dirty="0">
                <a:solidFill>
                  <a:schemeClr val="bg1"/>
                </a:solidFill>
              </a:rPr>
              <a:t>	</a:t>
            </a:r>
            <a:r>
              <a:rPr lang="en-US" dirty="0" smtClean="0">
                <a:solidFill>
                  <a:schemeClr val="bg1"/>
                </a:solidFill>
              </a:rPr>
              <a:t>	       output z; </a:t>
            </a:r>
          </a:p>
          <a:p>
            <a:pPr>
              <a:buNone/>
            </a:pPr>
            <a:r>
              <a:rPr lang="en-US" dirty="0">
                <a:solidFill>
                  <a:schemeClr val="bg1"/>
                </a:solidFill>
              </a:rPr>
              <a:t>	</a:t>
            </a:r>
            <a:r>
              <a:rPr lang="en-US" dirty="0" smtClean="0">
                <a:solidFill>
                  <a:schemeClr val="bg1"/>
                </a:solidFill>
              </a:rPr>
              <a:t>	       wire d, q; </a:t>
            </a:r>
          </a:p>
          <a:p>
            <a:pPr>
              <a:buNone/>
            </a:pPr>
            <a:r>
              <a:rPr lang="en-US" dirty="0">
                <a:solidFill>
                  <a:schemeClr val="bg1"/>
                </a:solidFill>
              </a:rPr>
              <a:t>	</a:t>
            </a:r>
            <a:r>
              <a:rPr lang="en-US" dirty="0" smtClean="0">
                <a:solidFill>
                  <a:schemeClr val="bg1"/>
                </a:solidFill>
              </a:rPr>
              <a:t>                      </a:t>
            </a:r>
            <a:r>
              <a:rPr lang="en-US" dirty="0" err="1" smtClean="0">
                <a:solidFill>
                  <a:schemeClr val="bg1"/>
                </a:solidFill>
              </a:rPr>
              <a:t>reg</a:t>
            </a:r>
            <a:r>
              <a:rPr lang="en-US" dirty="0" smtClean="0">
                <a:solidFill>
                  <a:schemeClr val="bg1"/>
                </a:solidFill>
              </a:rPr>
              <a:t> z; </a:t>
            </a:r>
          </a:p>
          <a:p>
            <a:pPr>
              <a:buNone/>
            </a:pPr>
            <a:r>
              <a:rPr lang="en-US" dirty="0">
                <a:solidFill>
                  <a:schemeClr val="bg1"/>
                </a:solidFill>
              </a:rPr>
              <a:t>	</a:t>
            </a:r>
            <a:endParaRPr lang="en-US" dirty="0" smtClean="0">
              <a:solidFill>
                <a:schemeClr val="bg1"/>
              </a:solidFill>
            </a:endParaRPr>
          </a:p>
          <a:p>
            <a:pPr>
              <a:buNone/>
            </a:pPr>
            <a:r>
              <a:rPr lang="en-US" dirty="0">
                <a:solidFill>
                  <a:schemeClr val="bg1"/>
                </a:solidFill>
              </a:rPr>
              <a:t>	</a:t>
            </a:r>
            <a:r>
              <a:rPr lang="en-US" dirty="0" smtClean="0">
                <a:solidFill>
                  <a:schemeClr val="bg1"/>
                </a:solidFill>
              </a:rPr>
              <a:t>	       //Gate Level </a:t>
            </a:r>
          </a:p>
          <a:p>
            <a:pPr>
              <a:buNone/>
            </a:pPr>
            <a:r>
              <a:rPr lang="en-US" dirty="0">
                <a:solidFill>
                  <a:schemeClr val="bg1"/>
                </a:solidFill>
              </a:rPr>
              <a:t>	</a:t>
            </a:r>
            <a:r>
              <a:rPr lang="en-US" dirty="0" smtClean="0">
                <a:solidFill>
                  <a:schemeClr val="bg1"/>
                </a:solidFill>
              </a:rPr>
              <a:t>                      and(q, a, b); </a:t>
            </a:r>
          </a:p>
          <a:p>
            <a:pPr>
              <a:buNone/>
            </a:pPr>
            <a:r>
              <a:rPr lang="en-US" dirty="0">
                <a:solidFill>
                  <a:schemeClr val="bg1"/>
                </a:solidFill>
              </a:rPr>
              <a:t>	</a:t>
            </a:r>
            <a:r>
              <a:rPr lang="en-US" dirty="0" smtClean="0">
                <a:solidFill>
                  <a:schemeClr val="bg1"/>
                </a:solidFill>
              </a:rPr>
              <a:t>           </a:t>
            </a:r>
          </a:p>
          <a:p>
            <a:pPr>
              <a:buNone/>
            </a:pPr>
            <a:r>
              <a:rPr lang="en-US" dirty="0">
                <a:solidFill>
                  <a:schemeClr val="bg1"/>
                </a:solidFill>
              </a:rPr>
              <a:t> </a:t>
            </a:r>
            <a:r>
              <a:rPr lang="en-US" dirty="0" smtClean="0">
                <a:solidFill>
                  <a:schemeClr val="bg1"/>
                </a:solidFill>
              </a:rPr>
              <a:t>                             //Data Flow </a:t>
            </a:r>
          </a:p>
          <a:p>
            <a:pPr>
              <a:buNone/>
            </a:pPr>
            <a:r>
              <a:rPr lang="en-US" dirty="0">
                <a:solidFill>
                  <a:schemeClr val="bg1"/>
                </a:solidFill>
              </a:rPr>
              <a:t>	</a:t>
            </a:r>
            <a:r>
              <a:rPr lang="en-US" dirty="0" smtClean="0">
                <a:solidFill>
                  <a:schemeClr val="bg1"/>
                </a:solidFill>
              </a:rPr>
              <a:t>                     assign d = a &amp; b;</a:t>
            </a:r>
          </a:p>
          <a:p>
            <a:pPr>
              <a:buNone/>
            </a:pPr>
            <a:r>
              <a:rPr lang="en-US" dirty="0">
                <a:solidFill>
                  <a:schemeClr val="bg1"/>
                </a:solidFill>
              </a:rPr>
              <a:t>	</a:t>
            </a:r>
            <a:r>
              <a:rPr lang="en-US" dirty="0" smtClean="0">
                <a:solidFill>
                  <a:schemeClr val="bg1"/>
                </a:solidFill>
              </a:rPr>
              <a:t> </a:t>
            </a:r>
          </a:p>
          <a:p>
            <a:pPr>
              <a:buNone/>
            </a:pPr>
            <a:r>
              <a:rPr lang="en-US" dirty="0">
                <a:solidFill>
                  <a:schemeClr val="bg1"/>
                </a:solidFill>
              </a:rPr>
              <a:t> </a:t>
            </a:r>
            <a:r>
              <a:rPr lang="en-US" dirty="0" smtClean="0">
                <a:solidFill>
                  <a:schemeClr val="bg1"/>
                </a:solidFill>
              </a:rPr>
              <a:t>                            //</a:t>
            </a:r>
            <a:r>
              <a:rPr lang="en-US" dirty="0" err="1" smtClean="0">
                <a:solidFill>
                  <a:schemeClr val="bg1"/>
                </a:solidFill>
              </a:rPr>
              <a:t>Behavioural</a:t>
            </a:r>
            <a:r>
              <a:rPr lang="en-US" dirty="0" smtClean="0">
                <a:solidFill>
                  <a:schemeClr val="bg1"/>
                </a:solidFill>
              </a:rPr>
              <a:t> </a:t>
            </a:r>
          </a:p>
          <a:p>
            <a:pPr>
              <a:buNone/>
            </a:pPr>
            <a:r>
              <a:rPr lang="en-US" dirty="0">
                <a:solidFill>
                  <a:schemeClr val="bg1"/>
                </a:solidFill>
              </a:rPr>
              <a:t>	</a:t>
            </a:r>
            <a:r>
              <a:rPr lang="en-US" dirty="0" smtClean="0">
                <a:solidFill>
                  <a:schemeClr val="bg1"/>
                </a:solidFill>
              </a:rPr>
              <a:t>                   </a:t>
            </a:r>
            <a:r>
              <a:rPr lang="en-US" dirty="0" err="1" smtClean="0">
                <a:solidFill>
                  <a:schemeClr val="bg1"/>
                </a:solidFill>
              </a:rPr>
              <a:t>reg</a:t>
            </a:r>
            <a:r>
              <a:rPr lang="en-US" dirty="0" smtClean="0">
                <a:solidFill>
                  <a:schemeClr val="bg1"/>
                </a:solidFill>
              </a:rPr>
              <a:t> z; </a:t>
            </a:r>
          </a:p>
          <a:p>
            <a:pPr>
              <a:buNone/>
            </a:pPr>
            <a:r>
              <a:rPr lang="en-US" dirty="0">
                <a:solidFill>
                  <a:schemeClr val="bg1"/>
                </a:solidFill>
              </a:rPr>
              <a:t>	</a:t>
            </a:r>
            <a:r>
              <a:rPr lang="en-US" dirty="0" smtClean="0">
                <a:solidFill>
                  <a:schemeClr val="bg1"/>
                </a:solidFill>
              </a:rPr>
              <a:t>                   always@(*) </a:t>
            </a:r>
          </a:p>
          <a:p>
            <a:pPr>
              <a:buNone/>
            </a:pPr>
            <a:r>
              <a:rPr lang="en-US" dirty="0">
                <a:solidFill>
                  <a:schemeClr val="bg1"/>
                </a:solidFill>
              </a:rPr>
              <a:t>	</a:t>
            </a:r>
            <a:r>
              <a:rPr lang="en-US" dirty="0" smtClean="0">
                <a:solidFill>
                  <a:schemeClr val="bg1"/>
                </a:solidFill>
              </a:rPr>
              <a:t>                   begin </a:t>
            </a:r>
          </a:p>
          <a:p>
            <a:pPr>
              <a:buNone/>
            </a:pPr>
            <a:r>
              <a:rPr lang="en-US" dirty="0">
                <a:solidFill>
                  <a:schemeClr val="bg1"/>
                </a:solidFill>
              </a:rPr>
              <a:t>	</a:t>
            </a:r>
            <a:r>
              <a:rPr lang="en-US" dirty="0" smtClean="0">
                <a:solidFill>
                  <a:schemeClr val="bg1"/>
                </a:solidFill>
              </a:rPr>
              <a:t>	           if(a) z &lt;= b; </a:t>
            </a:r>
          </a:p>
          <a:p>
            <a:pPr>
              <a:buNone/>
            </a:pPr>
            <a:r>
              <a:rPr lang="en-US" dirty="0">
                <a:solidFill>
                  <a:schemeClr val="bg1"/>
                </a:solidFill>
              </a:rPr>
              <a:t>	</a:t>
            </a:r>
            <a:r>
              <a:rPr lang="en-US" dirty="0" smtClean="0">
                <a:solidFill>
                  <a:schemeClr val="bg1"/>
                </a:solidFill>
              </a:rPr>
              <a:t>                   end </a:t>
            </a:r>
          </a:p>
          <a:p>
            <a:pPr>
              <a:buNone/>
            </a:pPr>
            <a:r>
              <a:rPr lang="en-US" dirty="0">
                <a:solidFill>
                  <a:schemeClr val="bg1"/>
                </a:solidFill>
              </a:rPr>
              <a:t>	</a:t>
            </a:r>
            <a:r>
              <a:rPr lang="en-US" dirty="0" smtClean="0">
                <a:solidFill>
                  <a:schemeClr val="bg1"/>
                </a:solidFill>
              </a:rPr>
              <a:t>               </a:t>
            </a:r>
            <a:r>
              <a:rPr lang="en-US" dirty="0" err="1" smtClean="0">
                <a:solidFill>
                  <a:schemeClr val="bg1"/>
                </a:solidFill>
              </a:rPr>
              <a:t>endmodule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1524000"/>
            <a:ext cx="5105400" cy="3886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1.2.1-Interface Specification</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4000" dirty="0" smtClean="0"/>
              <a:t>	</a:t>
            </a:r>
            <a:r>
              <a:rPr lang="en-US" sz="4000" dirty="0" smtClean="0">
                <a:solidFill>
                  <a:srgbClr val="00B0F0"/>
                </a:solidFill>
              </a:rPr>
              <a:t>          </a:t>
            </a:r>
            <a:r>
              <a:rPr lang="en-US" sz="5200" dirty="0" smtClean="0">
                <a:solidFill>
                  <a:srgbClr val="00B0F0"/>
                </a:solidFill>
              </a:rPr>
              <a:t>module </a:t>
            </a:r>
            <a:r>
              <a:rPr lang="en-US" sz="5200" dirty="0" err="1" smtClean="0">
                <a:solidFill>
                  <a:srgbClr val="00B0F0"/>
                </a:solidFill>
              </a:rPr>
              <a:t>my_new_module</a:t>
            </a:r>
            <a:r>
              <a:rPr lang="en-US" sz="5200" dirty="0" smtClean="0">
                <a:solidFill>
                  <a:srgbClr val="00B0F0"/>
                </a:solidFill>
              </a:rPr>
              <a:t>(a, b, z);</a:t>
            </a:r>
          </a:p>
          <a:p>
            <a:pPr>
              <a:buNone/>
            </a:pPr>
            <a:r>
              <a:rPr lang="en-US" sz="5200" dirty="0" smtClean="0">
                <a:solidFill>
                  <a:schemeClr val="bg1"/>
                </a:solidFill>
              </a:rPr>
              <a:t>	 	       input a, b; </a:t>
            </a:r>
          </a:p>
          <a:p>
            <a:pPr>
              <a:buNone/>
            </a:pPr>
            <a:r>
              <a:rPr lang="en-US" sz="5200" dirty="0" smtClean="0">
                <a:solidFill>
                  <a:schemeClr val="bg1"/>
                </a:solidFill>
              </a:rPr>
              <a:t>		       output z; </a:t>
            </a:r>
          </a:p>
          <a:p>
            <a:pPr>
              <a:buNone/>
            </a:pPr>
            <a:r>
              <a:rPr lang="en-US" sz="5200" dirty="0" smtClean="0">
                <a:solidFill>
                  <a:schemeClr val="bg1"/>
                </a:solidFill>
              </a:rPr>
              <a:t>		       wire d, q; </a:t>
            </a:r>
          </a:p>
          <a:p>
            <a:pPr>
              <a:buNone/>
            </a:pPr>
            <a:r>
              <a:rPr lang="en-US" sz="5200" dirty="0" smtClean="0">
                <a:solidFill>
                  <a:schemeClr val="bg1"/>
                </a:solidFill>
              </a:rPr>
              <a:t>	                           </a:t>
            </a:r>
            <a:r>
              <a:rPr lang="en-US" sz="5200" dirty="0" err="1" smtClean="0">
                <a:solidFill>
                  <a:schemeClr val="bg1"/>
                </a:solidFill>
              </a:rPr>
              <a:t>reg</a:t>
            </a:r>
            <a:r>
              <a:rPr lang="en-US" sz="5200" dirty="0" smtClean="0">
                <a:solidFill>
                  <a:schemeClr val="bg1"/>
                </a:solidFill>
              </a:rPr>
              <a:t> z; </a:t>
            </a:r>
          </a:p>
          <a:p>
            <a:pPr>
              <a:buNone/>
            </a:pPr>
            <a:r>
              <a:rPr lang="en-US" sz="5200" dirty="0" smtClean="0">
                <a:solidFill>
                  <a:schemeClr val="bg1"/>
                </a:solidFill>
              </a:rPr>
              <a:t>	</a:t>
            </a:r>
          </a:p>
          <a:p>
            <a:pPr>
              <a:buNone/>
            </a:pPr>
            <a:r>
              <a:rPr lang="en-US" sz="5200" dirty="0" smtClean="0">
                <a:solidFill>
                  <a:schemeClr val="bg1"/>
                </a:solidFill>
              </a:rPr>
              <a:t>		       //Gate Level </a:t>
            </a:r>
          </a:p>
          <a:p>
            <a:pPr>
              <a:buNone/>
            </a:pPr>
            <a:r>
              <a:rPr lang="en-US" sz="5200" dirty="0" smtClean="0">
                <a:solidFill>
                  <a:schemeClr val="bg1"/>
                </a:solidFill>
              </a:rPr>
              <a:t>	                           and(q, a, b); </a:t>
            </a:r>
          </a:p>
          <a:p>
            <a:pPr>
              <a:buNone/>
            </a:pPr>
            <a:r>
              <a:rPr lang="en-US" sz="5200" dirty="0" smtClean="0">
                <a:solidFill>
                  <a:schemeClr val="bg1"/>
                </a:solidFill>
              </a:rPr>
              <a:t>	           </a:t>
            </a:r>
          </a:p>
          <a:p>
            <a:pPr>
              <a:buNone/>
            </a:pPr>
            <a:r>
              <a:rPr lang="en-US" sz="5200" dirty="0" smtClean="0">
                <a:solidFill>
                  <a:schemeClr val="bg1"/>
                </a:solidFill>
              </a:rPr>
              <a:t>                                      //Data Flow </a:t>
            </a:r>
          </a:p>
          <a:p>
            <a:pPr>
              <a:buNone/>
            </a:pPr>
            <a:r>
              <a:rPr lang="en-US" sz="5200" dirty="0" smtClean="0">
                <a:solidFill>
                  <a:schemeClr val="bg1"/>
                </a:solidFill>
              </a:rPr>
              <a:t>	                          assign d = a &amp; b;</a:t>
            </a:r>
          </a:p>
          <a:p>
            <a:pPr>
              <a:buNone/>
            </a:pPr>
            <a:r>
              <a:rPr lang="en-US" sz="5200" dirty="0" smtClean="0">
                <a:solidFill>
                  <a:schemeClr val="bg1"/>
                </a:solidFill>
              </a:rPr>
              <a:t>	 </a:t>
            </a:r>
          </a:p>
          <a:p>
            <a:pPr>
              <a:buNone/>
            </a:pPr>
            <a:r>
              <a:rPr lang="en-US" sz="5200" dirty="0" smtClean="0">
                <a:solidFill>
                  <a:schemeClr val="bg1"/>
                </a:solidFill>
              </a:rPr>
              <a:t>                                      //</a:t>
            </a:r>
            <a:r>
              <a:rPr lang="en-US" sz="5200" dirty="0" err="1" smtClean="0">
                <a:solidFill>
                  <a:schemeClr val="bg1"/>
                </a:solidFill>
              </a:rPr>
              <a:t>Behavioural</a:t>
            </a:r>
            <a:r>
              <a:rPr lang="en-US" sz="5200" dirty="0" smtClean="0">
                <a:solidFill>
                  <a:schemeClr val="bg1"/>
                </a:solidFill>
              </a:rPr>
              <a:t> </a:t>
            </a:r>
          </a:p>
          <a:p>
            <a:pPr>
              <a:buNone/>
            </a:pPr>
            <a:r>
              <a:rPr lang="en-US" sz="5200" dirty="0" smtClean="0">
                <a:solidFill>
                  <a:schemeClr val="bg1"/>
                </a:solidFill>
              </a:rPr>
              <a:t>	                         </a:t>
            </a:r>
            <a:r>
              <a:rPr lang="en-US" sz="5200" dirty="0" err="1" smtClean="0">
                <a:solidFill>
                  <a:schemeClr val="bg1"/>
                </a:solidFill>
              </a:rPr>
              <a:t>reg</a:t>
            </a:r>
            <a:r>
              <a:rPr lang="en-US" sz="5200" dirty="0" smtClean="0">
                <a:solidFill>
                  <a:schemeClr val="bg1"/>
                </a:solidFill>
              </a:rPr>
              <a:t> z; </a:t>
            </a:r>
          </a:p>
          <a:p>
            <a:pPr>
              <a:buNone/>
            </a:pPr>
            <a:r>
              <a:rPr lang="en-US" sz="5200" dirty="0" smtClean="0">
                <a:solidFill>
                  <a:schemeClr val="bg1"/>
                </a:solidFill>
              </a:rPr>
              <a:t>	                         always@(*) </a:t>
            </a:r>
          </a:p>
          <a:p>
            <a:pPr>
              <a:buNone/>
            </a:pPr>
            <a:r>
              <a:rPr lang="en-US" sz="5200" dirty="0" smtClean="0">
                <a:solidFill>
                  <a:schemeClr val="bg1"/>
                </a:solidFill>
              </a:rPr>
              <a:t>	                         begin </a:t>
            </a:r>
          </a:p>
          <a:p>
            <a:pPr>
              <a:buNone/>
            </a:pPr>
            <a:r>
              <a:rPr lang="en-US" sz="5200" dirty="0" smtClean="0">
                <a:solidFill>
                  <a:schemeClr val="bg1"/>
                </a:solidFill>
              </a:rPr>
              <a:t>		           if(a) z &lt;= b; </a:t>
            </a:r>
          </a:p>
          <a:p>
            <a:pPr>
              <a:buNone/>
            </a:pPr>
            <a:r>
              <a:rPr lang="en-US" sz="5200" dirty="0" smtClean="0">
                <a:solidFill>
                  <a:schemeClr val="bg1"/>
                </a:solidFill>
              </a:rPr>
              <a:t>	                          end </a:t>
            </a:r>
          </a:p>
          <a:p>
            <a:pPr>
              <a:buNone/>
            </a:pPr>
            <a:r>
              <a:rPr lang="en-US" sz="5200" dirty="0" smtClean="0">
                <a:solidFill>
                  <a:schemeClr val="bg1"/>
                </a:solidFill>
              </a:rPr>
              <a:t>	               </a:t>
            </a:r>
            <a:r>
              <a:rPr lang="en-US" sz="5200" dirty="0" err="1" smtClean="0">
                <a:solidFill>
                  <a:srgbClr val="00B0F0"/>
                </a:solidFill>
              </a:rPr>
              <a:t>endmodule</a:t>
            </a:r>
            <a:endParaRPr lang="en-US" sz="5200" dirty="0" smtClean="0">
              <a:solidFill>
                <a:srgbClr val="00B0F0"/>
              </a:solidFill>
            </a:endParaRPr>
          </a:p>
          <a:p>
            <a:r>
              <a:rPr lang="en-US" sz="6400" dirty="0" smtClean="0"/>
              <a:t>The interface section requires two keywords module and </a:t>
            </a:r>
            <a:r>
              <a:rPr lang="en-US" sz="6400" dirty="0" err="1" smtClean="0"/>
              <a:t>endmodule</a:t>
            </a:r>
            <a:r>
              <a:rPr lang="en-US" sz="6400" dirty="0" smtClean="0"/>
              <a:t> as highlighted above. The name of the module follows the module statement. All the interface signals (ports) to and from the module follow the module name and are enclosed in parenthesis. If this is the top-level module then these signals will correspond to the relevant FPGA/ASIC device pins, otherwise they will be internal signals to the design module and will interface to a higher level module.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524000"/>
            <a:ext cx="5105400" cy="3886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1.2.2-Declaration</a:t>
            </a:r>
            <a:endParaRPr lang="en-US" dirty="0"/>
          </a:p>
        </p:txBody>
      </p:sp>
      <p:sp>
        <p:nvSpPr>
          <p:cNvPr id="3" name="Content Placeholder 2"/>
          <p:cNvSpPr>
            <a:spLocks noGrp="1"/>
          </p:cNvSpPr>
          <p:nvPr>
            <p:ph idx="1"/>
          </p:nvPr>
        </p:nvSpPr>
        <p:spPr>
          <a:xfrm>
            <a:off x="457200" y="1600200"/>
            <a:ext cx="8229600" cy="4876800"/>
          </a:xfrm>
        </p:spPr>
        <p:txBody>
          <a:bodyPr>
            <a:normAutofit fontScale="40000" lnSpcReduction="20000"/>
          </a:bodyPr>
          <a:lstStyle/>
          <a:p>
            <a:pPr>
              <a:buNone/>
            </a:pPr>
            <a:r>
              <a:rPr lang="en-US" dirty="0" smtClean="0">
                <a:solidFill>
                  <a:srgbClr val="00B0F0"/>
                </a:solidFill>
              </a:rPr>
              <a:t>		</a:t>
            </a:r>
            <a:r>
              <a:rPr lang="en-US" dirty="0" smtClean="0">
                <a:solidFill>
                  <a:schemeClr val="bg1"/>
                </a:solidFill>
              </a:rPr>
              <a:t>module </a:t>
            </a:r>
            <a:r>
              <a:rPr lang="en-US" dirty="0" err="1" smtClean="0">
                <a:solidFill>
                  <a:schemeClr val="bg1"/>
                </a:solidFill>
              </a:rPr>
              <a:t>my_new_module</a:t>
            </a:r>
            <a:r>
              <a:rPr lang="en-US" dirty="0" smtClean="0">
                <a:solidFill>
                  <a:schemeClr val="bg1"/>
                </a:solidFill>
              </a:rPr>
              <a:t>(a, b, z);</a:t>
            </a:r>
          </a:p>
          <a:p>
            <a:pPr>
              <a:buNone/>
            </a:pPr>
            <a:r>
              <a:rPr lang="en-US" dirty="0" smtClean="0">
                <a:solidFill>
                  <a:schemeClr val="bg1"/>
                </a:solidFill>
              </a:rPr>
              <a:t>	 	        </a:t>
            </a:r>
            <a:r>
              <a:rPr lang="en-US" dirty="0" smtClean="0">
                <a:solidFill>
                  <a:srgbClr val="00B0F0"/>
                </a:solidFill>
              </a:rPr>
              <a:t>input a, b; </a:t>
            </a:r>
          </a:p>
          <a:p>
            <a:pPr>
              <a:buNone/>
            </a:pPr>
            <a:r>
              <a:rPr lang="en-US" dirty="0" smtClean="0">
                <a:solidFill>
                  <a:srgbClr val="00B0F0"/>
                </a:solidFill>
              </a:rPr>
              <a:t>		        output z; </a:t>
            </a:r>
          </a:p>
          <a:p>
            <a:pPr>
              <a:buNone/>
            </a:pPr>
            <a:r>
              <a:rPr lang="en-US" dirty="0" smtClean="0">
                <a:solidFill>
                  <a:srgbClr val="00B0F0"/>
                </a:solidFill>
              </a:rPr>
              <a:t>		        wire d, q; </a:t>
            </a:r>
          </a:p>
          <a:p>
            <a:pPr>
              <a:buNone/>
            </a:pPr>
            <a:r>
              <a:rPr lang="en-US" dirty="0" smtClean="0">
                <a:solidFill>
                  <a:srgbClr val="00B0F0"/>
                </a:solidFill>
              </a:rPr>
              <a:t>	                       </a:t>
            </a:r>
            <a:r>
              <a:rPr lang="en-US" dirty="0" err="1" smtClean="0">
                <a:solidFill>
                  <a:srgbClr val="00B0F0"/>
                </a:solidFill>
              </a:rPr>
              <a:t>reg</a:t>
            </a:r>
            <a:r>
              <a:rPr lang="en-US" dirty="0" smtClean="0">
                <a:solidFill>
                  <a:srgbClr val="00B0F0"/>
                </a:solidFill>
              </a:rPr>
              <a:t> z; </a:t>
            </a:r>
          </a:p>
          <a:p>
            <a:pPr>
              <a:buNone/>
            </a:pPr>
            <a:r>
              <a:rPr lang="en-US" dirty="0" smtClean="0">
                <a:solidFill>
                  <a:schemeClr val="bg1"/>
                </a:solidFill>
              </a:rPr>
              <a:t>	</a:t>
            </a:r>
          </a:p>
          <a:p>
            <a:pPr>
              <a:buNone/>
            </a:pPr>
            <a:r>
              <a:rPr lang="en-US" dirty="0" smtClean="0">
                <a:solidFill>
                  <a:schemeClr val="bg1"/>
                </a:solidFill>
              </a:rPr>
              <a:t>		        //Gate Level </a:t>
            </a:r>
          </a:p>
          <a:p>
            <a:pPr>
              <a:buNone/>
            </a:pPr>
            <a:r>
              <a:rPr lang="en-US" dirty="0" smtClean="0">
                <a:solidFill>
                  <a:schemeClr val="bg1"/>
                </a:solidFill>
              </a:rPr>
              <a:t>	                       and(q, a, b); </a:t>
            </a:r>
          </a:p>
          <a:p>
            <a:pPr>
              <a:buNone/>
            </a:pPr>
            <a:r>
              <a:rPr lang="en-US" dirty="0" smtClean="0">
                <a:solidFill>
                  <a:schemeClr val="bg1"/>
                </a:solidFill>
              </a:rPr>
              <a:t>	           </a:t>
            </a:r>
          </a:p>
          <a:p>
            <a:pPr>
              <a:buNone/>
            </a:pPr>
            <a:r>
              <a:rPr lang="en-US" dirty="0" smtClean="0">
                <a:solidFill>
                  <a:schemeClr val="bg1"/>
                </a:solidFill>
              </a:rPr>
              <a:t>                                //Data Flow </a:t>
            </a:r>
          </a:p>
          <a:p>
            <a:pPr>
              <a:buNone/>
            </a:pPr>
            <a:r>
              <a:rPr lang="en-US" dirty="0" smtClean="0">
                <a:solidFill>
                  <a:schemeClr val="bg1"/>
                </a:solidFill>
              </a:rPr>
              <a:t>	                       assign d = a &amp; b;</a:t>
            </a:r>
          </a:p>
          <a:p>
            <a:pPr>
              <a:buNone/>
            </a:pPr>
            <a:r>
              <a:rPr lang="en-US" dirty="0" smtClean="0">
                <a:solidFill>
                  <a:schemeClr val="bg1"/>
                </a:solidFill>
              </a:rPr>
              <a:t>	 </a:t>
            </a:r>
          </a:p>
          <a:p>
            <a:pPr>
              <a:buNone/>
            </a:pPr>
            <a:r>
              <a:rPr lang="en-US" dirty="0" smtClean="0">
                <a:solidFill>
                  <a:schemeClr val="bg1"/>
                </a:solidFill>
              </a:rPr>
              <a:t>                                //</a:t>
            </a:r>
            <a:r>
              <a:rPr lang="en-US" dirty="0" err="1" smtClean="0">
                <a:solidFill>
                  <a:schemeClr val="bg1"/>
                </a:solidFill>
              </a:rPr>
              <a:t>Behavioural</a:t>
            </a:r>
            <a:r>
              <a:rPr lang="en-US" dirty="0" smtClean="0">
                <a:solidFill>
                  <a:schemeClr val="bg1"/>
                </a:solidFill>
              </a:rPr>
              <a:t> </a:t>
            </a:r>
          </a:p>
          <a:p>
            <a:pPr>
              <a:buNone/>
            </a:pPr>
            <a:r>
              <a:rPr lang="en-US" dirty="0" smtClean="0">
                <a:solidFill>
                  <a:schemeClr val="bg1"/>
                </a:solidFill>
              </a:rPr>
              <a:t>	                       </a:t>
            </a:r>
            <a:r>
              <a:rPr lang="en-US" dirty="0" err="1" smtClean="0">
                <a:solidFill>
                  <a:schemeClr val="bg1"/>
                </a:solidFill>
              </a:rPr>
              <a:t>reg</a:t>
            </a:r>
            <a:r>
              <a:rPr lang="en-US" dirty="0" smtClean="0">
                <a:solidFill>
                  <a:schemeClr val="bg1"/>
                </a:solidFill>
              </a:rPr>
              <a:t> z; </a:t>
            </a:r>
          </a:p>
          <a:p>
            <a:pPr>
              <a:buNone/>
            </a:pPr>
            <a:r>
              <a:rPr lang="en-US" dirty="0" smtClean="0">
                <a:solidFill>
                  <a:schemeClr val="bg1"/>
                </a:solidFill>
              </a:rPr>
              <a:t>	                       always@(*) </a:t>
            </a:r>
          </a:p>
          <a:p>
            <a:pPr>
              <a:buNone/>
            </a:pPr>
            <a:r>
              <a:rPr lang="en-US" dirty="0" smtClean="0">
                <a:solidFill>
                  <a:schemeClr val="bg1"/>
                </a:solidFill>
              </a:rPr>
              <a:t>	                        begin </a:t>
            </a:r>
          </a:p>
          <a:p>
            <a:pPr>
              <a:buNone/>
            </a:pPr>
            <a:r>
              <a:rPr lang="en-US" dirty="0" smtClean="0">
                <a:solidFill>
                  <a:schemeClr val="bg1"/>
                </a:solidFill>
              </a:rPr>
              <a:t>		              if(a) z &lt;= b; </a:t>
            </a:r>
          </a:p>
          <a:p>
            <a:pPr>
              <a:buNone/>
            </a:pPr>
            <a:r>
              <a:rPr lang="en-US" dirty="0" smtClean="0">
                <a:solidFill>
                  <a:schemeClr val="bg1"/>
                </a:solidFill>
              </a:rPr>
              <a:t>	                        end </a:t>
            </a:r>
          </a:p>
          <a:p>
            <a:pPr>
              <a:buNone/>
            </a:pPr>
            <a:r>
              <a:rPr lang="en-US" dirty="0" smtClean="0">
                <a:solidFill>
                  <a:schemeClr val="bg1"/>
                </a:solidFill>
              </a:rPr>
              <a:t>	               </a:t>
            </a:r>
            <a:r>
              <a:rPr lang="en-US" dirty="0" err="1" smtClean="0">
                <a:solidFill>
                  <a:schemeClr val="bg1"/>
                </a:solidFill>
              </a:rPr>
              <a:t>endmodule</a:t>
            </a:r>
            <a:endParaRPr lang="en-US" dirty="0" smtClean="0">
              <a:solidFill>
                <a:schemeClr val="bg1"/>
              </a:solidFill>
            </a:endParaRPr>
          </a:p>
          <a:p>
            <a:endParaRPr lang="en-US" sz="4000" dirty="0" smtClean="0"/>
          </a:p>
          <a:p>
            <a:r>
              <a:rPr lang="en-US" sz="4000" dirty="0" smtClean="0"/>
              <a:t>The declaration section of the module specifies the port directions, and any internal signals. Port directions can be input, output, or </a:t>
            </a:r>
            <a:r>
              <a:rPr lang="en-US" sz="4000" dirty="0" err="1" smtClean="0"/>
              <a:t>inout</a:t>
            </a:r>
            <a:r>
              <a:rPr lang="en-US" sz="4000" dirty="0" smtClean="0"/>
              <a:t>. Also any internal declarations are made here such as variables, wires, and nets. </a:t>
            </a:r>
          </a:p>
          <a:p>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524000"/>
            <a:ext cx="5105400" cy="3886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smtClean="0"/>
              <a:t>1.2.3-Implementation</a:t>
            </a:r>
            <a:endParaRPr lang="en-US" dirty="0"/>
          </a:p>
        </p:txBody>
      </p:sp>
      <p:sp>
        <p:nvSpPr>
          <p:cNvPr id="3" name="Content Placeholder 2"/>
          <p:cNvSpPr>
            <a:spLocks noGrp="1"/>
          </p:cNvSpPr>
          <p:nvPr>
            <p:ph idx="1"/>
          </p:nvPr>
        </p:nvSpPr>
        <p:spPr/>
        <p:txBody>
          <a:bodyPr>
            <a:normAutofit fontScale="40000" lnSpcReduction="20000"/>
          </a:bodyPr>
          <a:lstStyle/>
          <a:p>
            <a:pPr>
              <a:buNone/>
            </a:pPr>
            <a:r>
              <a:rPr lang="en-US" dirty="0" smtClean="0">
                <a:solidFill>
                  <a:srgbClr val="00B0F0"/>
                </a:solidFill>
              </a:rPr>
              <a:t>		</a:t>
            </a:r>
            <a:r>
              <a:rPr lang="en-US" dirty="0" smtClean="0">
                <a:solidFill>
                  <a:schemeClr val="bg1"/>
                </a:solidFill>
              </a:rPr>
              <a:t>module </a:t>
            </a:r>
            <a:r>
              <a:rPr lang="en-US" dirty="0" err="1" smtClean="0">
                <a:solidFill>
                  <a:schemeClr val="bg1"/>
                </a:solidFill>
              </a:rPr>
              <a:t>my_new_module</a:t>
            </a:r>
            <a:r>
              <a:rPr lang="en-US" dirty="0" smtClean="0">
                <a:solidFill>
                  <a:schemeClr val="bg1"/>
                </a:solidFill>
              </a:rPr>
              <a:t>(a, b, z);</a:t>
            </a:r>
          </a:p>
          <a:p>
            <a:pPr>
              <a:buNone/>
            </a:pPr>
            <a:r>
              <a:rPr lang="en-US" dirty="0" smtClean="0">
                <a:solidFill>
                  <a:schemeClr val="bg1"/>
                </a:solidFill>
              </a:rPr>
              <a:t>	 	        input a, b; </a:t>
            </a:r>
          </a:p>
          <a:p>
            <a:pPr>
              <a:buNone/>
            </a:pPr>
            <a:r>
              <a:rPr lang="en-US" dirty="0" smtClean="0">
                <a:solidFill>
                  <a:schemeClr val="bg1"/>
                </a:solidFill>
              </a:rPr>
              <a:t>		        output z; </a:t>
            </a:r>
          </a:p>
          <a:p>
            <a:pPr>
              <a:buNone/>
            </a:pPr>
            <a:r>
              <a:rPr lang="en-US" dirty="0" smtClean="0">
                <a:solidFill>
                  <a:schemeClr val="bg1"/>
                </a:solidFill>
              </a:rPr>
              <a:t>		        wire d, q; </a:t>
            </a:r>
          </a:p>
          <a:p>
            <a:pPr>
              <a:buNone/>
            </a:pPr>
            <a:r>
              <a:rPr lang="en-US" dirty="0" smtClean="0">
                <a:solidFill>
                  <a:schemeClr val="bg1"/>
                </a:solidFill>
              </a:rPr>
              <a:t>	                       </a:t>
            </a:r>
            <a:r>
              <a:rPr lang="en-US" dirty="0" err="1" smtClean="0">
                <a:solidFill>
                  <a:schemeClr val="bg1"/>
                </a:solidFill>
              </a:rPr>
              <a:t>reg</a:t>
            </a:r>
            <a:r>
              <a:rPr lang="en-US" dirty="0" smtClean="0">
                <a:solidFill>
                  <a:schemeClr val="bg1"/>
                </a:solidFill>
              </a:rPr>
              <a:t> z; </a:t>
            </a:r>
          </a:p>
          <a:p>
            <a:pPr>
              <a:buNone/>
            </a:pPr>
            <a:r>
              <a:rPr lang="en-US" dirty="0" smtClean="0">
                <a:solidFill>
                  <a:srgbClr val="00B0F0"/>
                </a:solidFill>
              </a:rPr>
              <a:t>	</a:t>
            </a:r>
          </a:p>
          <a:p>
            <a:pPr>
              <a:buNone/>
            </a:pPr>
            <a:r>
              <a:rPr lang="en-US" dirty="0" smtClean="0">
                <a:solidFill>
                  <a:srgbClr val="00B0F0"/>
                </a:solidFill>
              </a:rPr>
              <a:t>		        //Gate Level </a:t>
            </a:r>
          </a:p>
          <a:p>
            <a:pPr>
              <a:buNone/>
            </a:pPr>
            <a:r>
              <a:rPr lang="en-US" dirty="0" smtClean="0">
                <a:solidFill>
                  <a:srgbClr val="00B0F0"/>
                </a:solidFill>
              </a:rPr>
              <a:t>	                       and(q, a, b); </a:t>
            </a:r>
          </a:p>
          <a:p>
            <a:pPr>
              <a:buNone/>
            </a:pPr>
            <a:r>
              <a:rPr lang="en-US" dirty="0" smtClean="0">
                <a:solidFill>
                  <a:srgbClr val="00B0F0"/>
                </a:solidFill>
              </a:rPr>
              <a:t>	           </a:t>
            </a:r>
          </a:p>
          <a:p>
            <a:pPr>
              <a:buNone/>
            </a:pPr>
            <a:r>
              <a:rPr lang="en-US" dirty="0" smtClean="0">
                <a:solidFill>
                  <a:srgbClr val="00B0F0"/>
                </a:solidFill>
              </a:rPr>
              <a:t>                                //Data Flow </a:t>
            </a:r>
          </a:p>
          <a:p>
            <a:pPr>
              <a:buNone/>
            </a:pPr>
            <a:r>
              <a:rPr lang="en-US" dirty="0" smtClean="0">
                <a:solidFill>
                  <a:srgbClr val="00B0F0"/>
                </a:solidFill>
              </a:rPr>
              <a:t>	                       assign d = a &amp; b;</a:t>
            </a:r>
          </a:p>
          <a:p>
            <a:pPr>
              <a:buNone/>
            </a:pPr>
            <a:r>
              <a:rPr lang="en-US" dirty="0" smtClean="0">
                <a:solidFill>
                  <a:srgbClr val="00B0F0"/>
                </a:solidFill>
              </a:rPr>
              <a:t>	 </a:t>
            </a:r>
          </a:p>
          <a:p>
            <a:pPr>
              <a:buNone/>
            </a:pPr>
            <a:r>
              <a:rPr lang="en-US" dirty="0" smtClean="0">
                <a:solidFill>
                  <a:srgbClr val="00B0F0"/>
                </a:solidFill>
              </a:rPr>
              <a:t>                                //</a:t>
            </a:r>
            <a:r>
              <a:rPr lang="en-US" dirty="0" err="1" smtClean="0">
                <a:solidFill>
                  <a:srgbClr val="00B0F0"/>
                </a:solidFill>
              </a:rPr>
              <a:t>Behavioural</a:t>
            </a:r>
            <a:r>
              <a:rPr lang="en-US" dirty="0" smtClean="0">
                <a:solidFill>
                  <a:srgbClr val="00B0F0"/>
                </a:solidFill>
              </a:rPr>
              <a:t> </a:t>
            </a:r>
          </a:p>
          <a:p>
            <a:pPr>
              <a:buNone/>
            </a:pPr>
            <a:r>
              <a:rPr lang="en-US" dirty="0" smtClean="0">
                <a:solidFill>
                  <a:srgbClr val="00B0F0"/>
                </a:solidFill>
              </a:rPr>
              <a:t>	                       </a:t>
            </a:r>
            <a:r>
              <a:rPr lang="en-US" dirty="0" err="1" smtClean="0">
                <a:solidFill>
                  <a:srgbClr val="00B0F0"/>
                </a:solidFill>
              </a:rPr>
              <a:t>reg</a:t>
            </a:r>
            <a:r>
              <a:rPr lang="en-US" dirty="0" smtClean="0">
                <a:solidFill>
                  <a:srgbClr val="00B0F0"/>
                </a:solidFill>
              </a:rPr>
              <a:t> z; </a:t>
            </a:r>
          </a:p>
          <a:p>
            <a:pPr>
              <a:buNone/>
            </a:pPr>
            <a:r>
              <a:rPr lang="en-US" dirty="0" smtClean="0">
                <a:solidFill>
                  <a:srgbClr val="00B0F0"/>
                </a:solidFill>
              </a:rPr>
              <a:t>	                       always@(*) </a:t>
            </a:r>
          </a:p>
          <a:p>
            <a:pPr>
              <a:buNone/>
            </a:pPr>
            <a:r>
              <a:rPr lang="en-US" dirty="0" smtClean="0">
                <a:solidFill>
                  <a:srgbClr val="00B0F0"/>
                </a:solidFill>
              </a:rPr>
              <a:t>	                        begin </a:t>
            </a:r>
          </a:p>
          <a:p>
            <a:pPr>
              <a:buNone/>
            </a:pPr>
            <a:r>
              <a:rPr lang="en-US" dirty="0" smtClean="0">
                <a:solidFill>
                  <a:srgbClr val="00B0F0"/>
                </a:solidFill>
              </a:rPr>
              <a:t>		              if(a) z &lt;= b; </a:t>
            </a:r>
          </a:p>
          <a:p>
            <a:pPr>
              <a:buNone/>
            </a:pPr>
            <a:r>
              <a:rPr lang="en-US" dirty="0" smtClean="0">
                <a:solidFill>
                  <a:srgbClr val="00B0F0"/>
                </a:solidFill>
              </a:rPr>
              <a:t>	                        end </a:t>
            </a:r>
          </a:p>
          <a:p>
            <a:pPr>
              <a:buNone/>
            </a:pPr>
            <a:r>
              <a:rPr lang="en-US" dirty="0" smtClean="0">
                <a:solidFill>
                  <a:srgbClr val="00B0F0"/>
                </a:solidFill>
              </a:rPr>
              <a:t>	               </a:t>
            </a:r>
            <a:r>
              <a:rPr lang="en-US" dirty="0" err="1" smtClean="0">
                <a:solidFill>
                  <a:schemeClr val="bg1"/>
                </a:solidFill>
              </a:rPr>
              <a:t>endmodule</a:t>
            </a:r>
            <a:r>
              <a:rPr lang="en-US" dirty="0" smtClean="0">
                <a:solidFill>
                  <a:srgbClr val="00B0F0"/>
                </a:solidFill>
              </a:rPr>
              <a:t> </a:t>
            </a:r>
          </a:p>
          <a:p>
            <a:endParaRPr lang="en-US" sz="4000" dirty="0" smtClean="0"/>
          </a:p>
          <a:p>
            <a:r>
              <a:rPr lang="en-US" sz="4000" dirty="0" smtClean="0"/>
              <a:t>This section of the module describes the functionality of the circuit using either individual or combinations of gate level, data flow, and </a:t>
            </a:r>
            <a:r>
              <a:rPr lang="en-US" sz="4000" dirty="0" err="1" smtClean="0"/>
              <a:t>behavioural</a:t>
            </a:r>
            <a:r>
              <a:rPr lang="en-US" sz="4000" dirty="0" smtClean="0"/>
              <a:t> modeling. </a:t>
            </a:r>
          </a:p>
          <a:p>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267200"/>
            <a:ext cx="8534400" cy="12192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b="1" dirty="0"/>
              <a:t>1</a:t>
            </a:r>
            <a:r>
              <a:rPr lang="en-US" b="1" dirty="0" smtClean="0"/>
              <a:t>.2.4 Comments</a:t>
            </a:r>
            <a:endParaRPr lang="en-US" dirty="0"/>
          </a:p>
        </p:txBody>
      </p:sp>
      <p:sp>
        <p:nvSpPr>
          <p:cNvPr id="3" name="Content Placeholder 2"/>
          <p:cNvSpPr>
            <a:spLocks noGrp="1"/>
          </p:cNvSpPr>
          <p:nvPr>
            <p:ph idx="1"/>
          </p:nvPr>
        </p:nvSpPr>
        <p:spPr/>
        <p:txBody>
          <a:bodyPr/>
          <a:lstStyle/>
          <a:p>
            <a:r>
              <a:rPr lang="en-US" dirty="0" smtClean="0"/>
              <a:t>Comment are specified in two ways. One uses a double forward slash // and the other a combination of /* and */. The usage of these is shown below: </a:t>
            </a:r>
          </a:p>
          <a:p>
            <a:pPr>
              <a:buNone/>
            </a:pPr>
            <a:endParaRPr lang="en-US" dirty="0" smtClean="0"/>
          </a:p>
          <a:p>
            <a:pPr>
              <a:buNone/>
            </a:pPr>
            <a:r>
              <a:rPr lang="en-US" dirty="0"/>
              <a:t>	</a:t>
            </a:r>
            <a:r>
              <a:rPr lang="en-US" sz="1400" dirty="0" smtClean="0">
                <a:solidFill>
                  <a:schemeClr val="bg1"/>
                </a:solidFill>
              </a:rPr>
              <a:t>assign a = b; //this is a single line comment </a:t>
            </a:r>
          </a:p>
          <a:p>
            <a:pPr>
              <a:buNone/>
            </a:pPr>
            <a:r>
              <a:rPr lang="en-US" sz="1400" dirty="0" smtClean="0">
                <a:solidFill>
                  <a:schemeClr val="bg1"/>
                </a:solidFill>
              </a:rPr>
              <a:t>	/* This is a block comment that can continue on more than one line */ </a:t>
            </a:r>
            <a:endParaRPr lang="en-US" sz="1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118</TotalTime>
  <Words>2429</Words>
  <Application>Microsoft Office PowerPoint</Application>
  <PresentationFormat>On-screen Show (4:3)</PresentationFormat>
  <Paragraphs>347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Introduction to Verilog</vt:lpstr>
      <vt:lpstr>1.1-Introduction</vt:lpstr>
      <vt:lpstr> 1.1.1-Abstraction Level</vt:lpstr>
      <vt:lpstr>1.1.2-Types of Coding</vt:lpstr>
      <vt:lpstr>1.2-Module Components</vt:lpstr>
      <vt:lpstr>1.2.1-Interface Specification</vt:lpstr>
      <vt:lpstr>1.2.2-Declaration</vt:lpstr>
      <vt:lpstr>1.2.3-Implementation</vt:lpstr>
      <vt:lpstr>1.2.4 Comments</vt:lpstr>
      <vt:lpstr>1.3-Hierarchy</vt:lpstr>
      <vt:lpstr>Example</vt:lpstr>
      <vt:lpstr>1.3-Hierarchy…(cont)</vt:lpstr>
      <vt:lpstr>Figure 1</vt:lpstr>
      <vt:lpstr>1.4-Built-in Logic Primitives</vt:lpstr>
      <vt:lpstr>1.5-Data Types</vt:lpstr>
      <vt:lpstr>1.5.2 Wires</vt:lpstr>
      <vt:lpstr>Example</vt:lpstr>
      <vt:lpstr>1.5.3 Registers</vt:lpstr>
      <vt:lpstr>1.5.4 Input, Output, and Inout </vt:lpstr>
      <vt:lpstr>1.5.5-Integers </vt:lpstr>
      <vt:lpstr>1.5.6 Parameters</vt:lpstr>
      <vt:lpstr>Example</vt:lpstr>
      <vt:lpstr>1.6 Operators</vt:lpstr>
      <vt:lpstr>1.6-Operators</vt:lpstr>
      <vt:lpstr>1.6-Operators</vt:lpstr>
      <vt:lpstr>1.6-Operators</vt:lpstr>
      <vt:lpstr>1.7 Operands</vt:lpstr>
      <vt:lpstr>1.7.2 Bit Selects</vt:lpstr>
      <vt:lpstr>1.8 Compiler Directives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tahir</dc:creator>
  <cp:lastModifiedBy>tahir</cp:lastModifiedBy>
  <cp:revision>54</cp:revision>
  <dcterms:created xsi:type="dcterms:W3CDTF">2013-02-03T16:38:35Z</dcterms:created>
  <dcterms:modified xsi:type="dcterms:W3CDTF">2013-03-25T01:31:26Z</dcterms:modified>
</cp:coreProperties>
</file>